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Ex1.xml" ContentType="application/vnd.ms-office.chartex+xml"/>
  <Override PartName="/ppt/charts/style6.xml" ContentType="application/vnd.ms-office.chartstyle+xml"/>
  <Override PartName="/ppt/charts/colors6.xml" ContentType="application/vnd.ms-office.chartcolorstyl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4"/>
  </p:notesMasterIdLst>
  <p:handoutMasterIdLst>
    <p:handoutMasterId r:id="rId65"/>
  </p:handoutMasterIdLst>
  <p:sldIdLst>
    <p:sldId id="258" r:id="rId2"/>
    <p:sldId id="287" r:id="rId3"/>
    <p:sldId id="288" r:id="rId4"/>
    <p:sldId id="329" r:id="rId5"/>
    <p:sldId id="298" r:id="rId6"/>
    <p:sldId id="346" r:id="rId7"/>
    <p:sldId id="289" r:id="rId8"/>
    <p:sldId id="302" r:id="rId9"/>
    <p:sldId id="320" r:id="rId10"/>
    <p:sldId id="355" r:id="rId11"/>
    <p:sldId id="343" r:id="rId12"/>
    <p:sldId id="321" r:id="rId13"/>
    <p:sldId id="299" r:id="rId14"/>
    <p:sldId id="292" r:id="rId15"/>
    <p:sldId id="348" r:id="rId16"/>
    <p:sldId id="295" r:id="rId17"/>
    <p:sldId id="294" r:id="rId18"/>
    <p:sldId id="296" r:id="rId19"/>
    <p:sldId id="357" r:id="rId20"/>
    <p:sldId id="297" r:id="rId21"/>
    <p:sldId id="293" r:id="rId22"/>
    <p:sldId id="304" r:id="rId23"/>
    <p:sldId id="303" r:id="rId24"/>
    <p:sldId id="322" r:id="rId25"/>
    <p:sldId id="305" r:id="rId26"/>
    <p:sldId id="281" r:id="rId27"/>
    <p:sldId id="306" r:id="rId28"/>
    <p:sldId id="307" r:id="rId29"/>
    <p:sldId id="308" r:id="rId30"/>
    <p:sldId id="309" r:id="rId31"/>
    <p:sldId id="310" r:id="rId32"/>
    <p:sldId id="311" r:id="rId33"/>
    <p:sldId id="312" r:id="rId34"/>
    <p:sldId id="313" r:id="rId35"/>
    <p:sldId id="314" r:id="rId36"/>
    <p:sldId id="315" r:id="rId37"/>
    <p:sldId id="316" r:id="rId38"/>
    <p:sldId id="323" r:id="rId39"/>
    <p:sldId id="324" r:id="rId40"/>
    <p:sldId id="325" r:id="rId41"/>
    <p:sldId id="326" r:id="rId42"/>
    <p:sldId id="327" r:id="rId43"/>
    <p:sldId id="328" r:id="rId44"/>
    <p:sldId id="318" r:id="rId45"/>
    <p:sldId id="317" r:id="rId46"/>
    <p:sldId id="319" r:id="rId47"/>
    <p:sldId id="332" r:id="rId48"/>
    <p:sldId id="333" r:id="rId49"/>
    <p:sldId id="358" r:id="rId50"/>
    <p:sldId id="335" r:id="rId51"/>
    <p:sldId id="349" r:id="rId52"/>
    <p:sldId id="351" r:id="rId53"/>
    <p:sldId id="336" r:id="rId54"/>
    <p:sldId id="350" r:id="rId55"/>
    <p:sldId id="352" r:id="rId56"/>
    <p:sldId id="356" r:id="rId57"/>
    <p:sldId id="337" r:id="rId58"/>
    <p:sldId id="353" r:id="rId59"/>
    <p:sldId id="354" r:id="rId60"/>
    <p:sldId id="344" r:id="rId61"/>
    <p:sldId id="345" r:id="rId62"/>
    <p:sldId id="340" r:id="rId6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00000"/>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21" autoAdjust="0"/>
    <p:restoredTop sz="94307" autoAdjust="0"/>
  </p:normalViewPr>
  <p:slideViewPr>
    <p:cSldViewPr snapToGrid="0">
      <p:cViewPr varScale="1">
        <p:scale>
          <a:sx n="82" d="100"/>
          <a:sy n="82" d="100"/>
        </p:scale>
        <p:origin x="979"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csv"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Celian\Desktop\lifranum_carto\next_work_openrefine\wikipages_excel.csv" TargetMode="External"/><Relationship Id="rId2" Type="http://schemas.microsoft.com/office/2011/relationships/chartColorStyle" Target="colors7.xml"/><Relationship Id="rId1" Type="http://schemas.microsoft.com/office/2011/relationships/chartStyle" Target="style7.xml"/></Relationships>
</file>

<file path=ppt/charts/_rels/chart7.xml.rels><?xml version="1.0" encoding="UTF-8" standalone="yes"?>
<Relationships xmlns="http://schemas.openxmlformats.org/package/2006/relationships"><Relationship Id="rId3" Type="http://schemas.openxmlformats.org/officeDocument/2006/relationships/oleObject" Target="file:///C:\Users\Celian\Desktop\lifranum_carto\next_work_openrefine\wikipages_excel.csv" TargetMode="External"/><Relationship Id="rId2" Type="http://schemas.microsoft.com/office/2011/relationships/chartColorStyle" Target="colors8.xml"/><Relationship Id="rId1" Type="http://schemas.microsoft.com/office/2011/relationships/chartStyle" Target="style8.xml"/></Relationships>
</file>

<file path=ppt/charts/_rels/chartEx1.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file:///C:\Users\Celian\Desktop\lifranum_carto\next_work_openrefine\base_auteurs_complete-normalised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sto MT" panose="02040603050505030304" pitchFamily="18" charset="0"/>
                <a:ea typeface="+mn-ea"/>
                <a:cs typeface="+mn-cs"/>
              </a:defRPr>
            </a:pPr>
            <a:r>
              <a:rPr lang="fr-FR" dirty="0">
                <a:latin typeface="Calisto MT" panose="02040603050505030304" pitchFamily="18" charset="0"/>
              </a:rPr>
              <a:t>Taux de complétude</a:t>
            </a:r>
            <a:r>
              <a:rPr lang="fr-FR" baseline="0" dirty="0">
                <a:latin typeface="Calisto MT" panose="02040603050505030304" pitchFamily="18" charset="0"/>
              </a:rPr>
              <a:t> des répertoires d'autorités et de la base de données Wikipédia au sein du sous-corpus </a:t>
            </a:r>
            <a:r>
              <a:rPr lang="fr-FR" baseline="0" dirty="0" err="1">
                <a:latin typeface="Calisto MT" panose="02040603050505030304" pitchFamily="18" charset="0"/>
              </a:rPr>
              <a:t>Haiti</a:t>
            </a:r>
            <a:endParaRPr lang="fr-FR" dirty="0">
              <a:latin typeface="Calisto MT" panose="02040603050505030304" pitchFamily="18"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sto MT" panose="02040603050505030304" pitchFamily="18" charset="0"/>
              <a:ea typeface="+mn-ea"/>
              <a:cs typeface="+mn-cs"/>
            </a:defRPr>
          </a:pPr>
          <a:endParaRPr lang="fr-FR"/>
        </a:p>
      </c:txPr>
    </c:title>
    <c:autoTitleDeleted val="0"/>
    <c:plotArea>
      <c:layout/>
      <c:barChart>
        <c:barDir val="col"/>
        <c:grouping val="clustered"/>
        <c:varyColors val="0"/>
        <c:ser>
          <c:idx val="0"/>
          <c:order val="0"/>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Calisto MT" panose="02040603050505030304" pitchFamily="18" charset="0"/>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Identifiants!$A$3:$A$6</c:f>
              <c:strCache>
                <c:ptCount val="4"/>
                <c:pt idx="0">
                  <c:v>nDBPEDIA</c:v>
                </c:pt>
                <c:pt idx="1">
                  <c:v>nVIAF</c:v>
                </c:pt>
                <c:pt idx="2">
                  <c:v>nBNF</c:v>
                </c:pt>
                <c:pt idx="3">
                  <c:v>NA</c:v>
                </c:pt>
              </c:strCache>
            </c:strRef>
          </c:cat>
          <c:val>
            <c:numRef>
              <c:f>Identifiants!$B$3:$B$6</c:f>
              <c:numCache>
                <c:formatCode>General</c:formatCode>
                <c:ptCount val="4"/>
                <c:pt idx="0">
                  <c:v>16</c:v>
                </c:pt>
                <c:pt idx="1">
                  <c:v>23</c:v>
                </c:pt>
                <c:pt idx="2">
                  <c:v>26</c:v>
                </c:pt>
                <c:pt idx="3">
                  <c:v>35</c:v>
                </c:pt>
              </c:numCache>
            </c:numRef>
          </c:val>
          <c:extLst>
            <c:ext xmlns:c16="http://schemas.microsoft.com/office/drawing/2014/chart" uri="{C3380CC4-5D6E-409C-BE32-E72D297353CC}">
              <c16:uniqueId val="{00000000-BBBC-4913-9CCA-7789049E14E1}"/>
            </c:ext>
          </c:extLst>
        </c:ser>
        <c:dLbls>
          <c:showLegendKey val="0"/>
          <c:showVal val="0"/>
          <c:showCatName val="0"/>
          <c:showSerName val="0"/>
          <c:showPercent val="0"/>
          <c:showBubbleSize val="0"/>
        </c:dLbls>
        <c:gapWidth val="219"/>
        <c:overlap val="-27"/>
        <c:axId val="1393259584"/>
        <c:axId val="1393260416"/>
      </c:barChart>
      <c:catAx>
        <c:axId val="139325958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r>
                  <a:rPr lang="fr-FR" baseline="0">
                    <a:latin typeface="Calisto MT" panose="02040603050505030304" pitchFamily="18" charset="0"/>
                  </a:rPr>
                  <a:t>Entités auteurs disposant d'un identifiant</a:t>
                </a:r>
                <a:endParaRPr lang="fr-FR">
                  <a:latin typeface="Calisto MT" panose="02040603050505030304" pitchFamily="18" charset="0"/>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crossAx val="1393260416"/>
        <c:crosses val="autoZero"/>
        <c:auto val="1"/>
        <c:lblAlgn val="ctr"/>
        <c:lblOffset val="100"/>
        <c:noMultiLvlLbl val="0"/>
      </c:catAx>
      <c:valAx>
        <c:axId val="13932604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r>
                  <a:rPr lang="en-US">
                    <a:latin typeface="Calisto MT" panose="02040603050505030304" pitchFamily="18" charset="0"/>
                  </a:rPr>
                  <a:t>En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crossAx val="13932595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sto MT" panose="02040603050505030304" pitchFamily="18" charset="0"/>
                <a:ea typeface="+mn-ea"/>
                <a:cs typeface="+mn-cs"/>
              </a:defRPr>
            </a:pPr>
            <a:r>
              <a:rPr lang="fr-FR" dirty="0">
                <a:latin typeface="Calisto MT" panose="02040603050505030304" pitchFamily="18" charset="0"/>
              </a:rPr>
              <a:t>Nombre</a:t>
            </a:r>
            <a:r>
              <a:rPr lang="fr-FR" baseline="0" dirty="0">
                <a:latin typeface="Calisto MT" panose="02040603050505030304" pitchFamily="18" charset="0"/>
              </a:rPr>
              <a:t> d'identifiants possédés par une entité auteur</a:t>
            </a:r>
            <a:endParaRPr lang="fr-FR" dirty="0">
              <a:latin typeface="Calisto MT" panose="02040603050505030304" pitchFamily="18"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sto MT" panose="02040603050505030304" pitchFamily="18" charset="0"/>
              <a:ea typeface="+mn-ea"/>
              <a:cs typeface="+mn-cs"/>
            </a:defRPr>
          </a:pPr>
          <a:endParaRPr lang="fr-FR"/>
        </a:p>
      </c:txPr>
    </c:title>
    <c:autoTitleDeleted val="0"/>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Calisto MT" panose="02040603050505030304" pitchFamily="18" charset="0"/>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Identifiants!$A$9:$A$12</c:f>
              <c:numCache>
                <c:formatCode>General</c:formatCode>
                <c:ptCount val="4"/>
                <c:pt idx="0">
                  <c:v>3</c:v>
                </c:pt>
                <c:pt idx="1">
                  <c:v>2</c:v>
                </c:pt>
                <c:pt idx="2">
                  <c:v>1</c:v>
                </c:pt>
                <c:pt idx="3">
                  <c:v>0</c:v>
                </c:pt>
              </c:numCache>
            </c:numRef>
          </c:cat>
          <c:val>
            <c:numRef>
              <c:f>Identifiants!$C$9:$C$12</c:f>
              <c:numCache>
                <c:formatCode>0</c:formatCode>
                <c:ptCount val="4"/>
                <c:pt idx="0">
                  <c:v>15.909090909090908</c:v>
                </c:pt>
                <c:pt idx="1">
                  <c:v>6.8181818181818175</c:v>
                </c:pt>
                <c:pt idx="2">
                  <c:v>3.1818181818181817</c:v>
                </c:pt>
                <c:pt idx="3">
                  <c:v>74.090909090909093</c:v>
                </c:pt>
              </c:numCache>
            </c:numRef>
          </c:val>
          <c:extLst>
            <c:ext xmlns:c16="http://schemas.microsoft.com/office/drawing/2014/chart" uri="{C3380CC4-5D6E-409C-BE32-E72D297353CC}">
              <c16:uniqueId val="{00000000-E7F9-41DC-89E0-E2BB809147C0}"/>
            </c:ext>
          </c:extLst>
        </c:ser>
        <c:dLbls>
          <c:dLblPos val="outEnd"/>
          <c:showLegendKey val="0"/>
          <c:showVal val="1"/>
          <c:showCatName val="0"/>
          <c:showSerName val="0"/>
          <c:showPercent val="0"/>
          <c:showBubbleSize val="0"/>
        </c:dLbls>
        <c:gapWidth val="219"/>
        <c:overlap val="-27"/>
        <c:axId val="1389888064"/>
        <c:axId val="1389890560"/>
      </c:barChart>
      <c:catAx>
        <c:axId val="138988806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r>
                  <a:rPr lang="fr-FR">
                    <a:latin typeface="Calisto MT" panose="02040603050505030304" pitchFamily="18" charset="0"/>
                  </a:rPr>
                  <a:t>Nombre d'identifiants possédés par une</a:t>
                </a:r>
                <a:r>
                  <a:rPr lang="fr-FR" baseline="0">
                    <a:latin typeface="Calisto MT" panose="02040603050505030304" pitchFamily="18" charset="0"/>
                  </a:rPr>
                  <a:t> entité auteur</a:t>
                </a:r>
                <a:endParaRPr lang="fr-FR">
                  <a:latin typeface="Calisto MT" panose="02040603050505030304" pitchFamily="18" charset="0"/>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crossAx val="1389890560"/>
        <c:crosses val="autoZero"/>
        <c:auto val="1"/>
        <c:lblAlgn val="ctr"/>
        <c:lblOffset val="100"/>
        <c:noMultiLvlLbl val="0"/>
      </c:catAx>
      <c:valAx>
        <c:axId val="13898905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r>
                  <a:rPr lang="fr-FR">
                    <a:latin typeface="Calisto MT" panose="02040603050505030304" pitchFamily="18" charset="0"/>
                  </a:rPr>
                  <a:t>En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crossAx val="13898880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sz="1800" b="0" i="0" baseline="0">
                <a:effectLst/>
              </a:rPr>
              <a:t>Nombre d'identifiants possédés par une entité auteur </a:t>
            </a:r>
            <a:endParaRPr lang="fr-FR">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Sheet1!$I$1</c:f>
              <c:strCache>
                <c:ptCount val="1"/>
                <c:pt idx="0">
                  <c:v>Nb aut</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Sheet1!$H$2:$H$6</c:f>
              <c:numCache>
                <c:formatCode>General</c:formatCode>
                <c:ptCount val="5"/>
                <c:pt idx="0">
                  <c:v>1</c:v>
                </c:pt>
                <c:pt idx="1">
                  <c:v>2</c:v>
                </c:pt>
                <c:pt idx="2">
                  <c:v>3</c:v>
                </c:pt>
                <c:pt idx="3">
                  <c:v>4</c:v>
                </c:pt>
                <c:pt idx="4">
                  <c:v>5</c:v>
                </c:pt>
              </c:numCache>
            </c:numRef>
          </c:cat>
          <c:val>
            <c:numRef>
              <c:f>Sheet1!$I$2:$I$6</c:f>
              <c:numCache>
                <c:formatCode>General</c:formatCode>
                <c:ptCount val="5"/>
                <c:pt idx="0">
                  <c:v>23</c:v>
                </c:pt>
                <c:pt idx="1">
                  <c:v>18</c:v>
                </c:pt>
                <c:pt idx="2">
                  <c:v>34</c:v>
                </c:pt>
                <c:pt idx="3">
                  <c:v>55</c:v>
                </c:pt>
                <c:pt idx="4">
                  <c:v>60</c:v>
                </c:pt>
              </c:numCache>
            </c:numRef>
          </c:val>
          <c:extLst>
            <c:ext xmlns:c16="http://schemas.microsoft.com/office/drawing/2014/chart" uri="{C3380CC4-5D6E-409C-BE32-E72D297353CC}">
              <c16:uniqueId val="{00000000-550B-44E2-BDAB-458F903D55B0}"/>
            </c:ext>
          </c:extLst>
        </c:ser>
        <c:dLbls>
          <c:dLblPos val="outEnd"/>
          <c:showLegendKey val="0"/>
          <c:showVal val="1"/>
          <c:showCatName val="0"/>
          <c:showSerName val="0"/>
          <c:showPercent val="0"/>
          <c:showBubbleSize val="0"/>
        </c:dLbls>
        <c:gapWidth val="219"/>
        <c:overlap val="-27"/>
        <c:axId val="1022972032"/>
        <c:axId val="947058304"/>
      </c:barChart>
      <c:catAx>
        <c:axId val="1022972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947058304"/>
        <c:crosses val="autoZero"/>
        <c:auto val="1"/>
        <c:lblAlgn val="ctr"/>
        <c:lblOffset val="100"/>
        <c:noMultiLvlLbl val="0"/>
      </c:catAx>
      <c:valAx>
        <c:axId val="9470583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fr-FR" sz="1100" b="0" i="0" baseline="0">
                    <a:effectLst/>
                  </a:rPr>
                  <a:t>En %</a:t>
                </a:r>
                <a:endParaRPr lang="fr-FR" sz="1100">
                  <a:effectLst/>
                </a:endParaRPr>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022972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a:t>Taux de complétude des</a:t>
            </a:r>
            <a:r>
              <a:rPr lang="fr-FR" baseline="0"/>
              <a:t> références d'autorités</a:t>
            </a:r>
            <a:endParaRPr lang="fr-F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Sheet1!$F$2</c:f>
              <c:strCache>
                <c:ptCount val="1"/>
                <c:pt idx="0">
                  <c:v>part</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Sheet1!$D$3:$D$8</c:f>
              <c:strCache>
                <c:ptCount val="6"/>
                <c:pt idx="0">
                  <c:v>VIAF</c:v>
                </c:pt>
                <c:pt idx="1">
                  <c:v>Wikidata</c:v>
                </c:pt>
                <c:pt idx="2">
                  <c:v>ISNI</c:v>
                </c:pt>
                <c:pt idx="3">
                  <c:v>SPLA</c:v>
                </c:pt>
                <c:pt idx="4">
                  <c:v>île-en-île</c:v>
                </c:pt>
                <c:pt idx="5">
                  <c:v>Orcid</c:v>
                </c:pt>
              </c:strCache>
            </c:strRef>
          </c:cat>
          <c:val>
            <c:numRef>
              <c:f>Sheet1!$F$3:$F$8</c:f>
              <c:numCache>
                <c:formatCode>0%</c:formatCode>
                <c:ptCount val="6"/>
                <c:pt idx="0">
                  <c:v>0.79057591623036649</c:v>
                </c:pt>
                <c:pt idx="1">
                  <c:v>0.74345549738219896</c:v>
                </c:pt>
                <c:pt idx="2">
                  <c:v>0.73821989528795806</c:v>
                </c:pt>
                <c:pt idx="3">
                  <c:v>0.72251308900523559</c:v>
                </c:pt>
                <c:pt idx="4">
                  <c:v>0.56544502617801051</c:v>
                </c:pt>
                <c:pt idx="5">
                  <c:v>1.0471204188481676E-2</c:v>
                </c:pt>
              </c:numCache>
            </c:numRef>
          </c:val>
          <c:extLst>
            <c:ext xmlns:c16="http://schemas.microsoft.com/office/drawing/2014/chart" uri="{C3380CC4-5D6E-409C-BE32-E72D297353CC}">
              <c16:uniqueId val="{00000000-DA1A-445D-8C22-7C91BE189AB6}"/>
            </c:ext>
          </c:extLst>
        </c:ser>
        <c:dLbls>
          <c:dLblPos val="outEnd"/>
          <c:showLegendKey val="0"/>
          <c:showVal val="1"/>
          <c:showCatName val="0"/>
          <c:showSerName val="0"/>
          <c:showPercent val="0"/>
          <c:showBubbleSize val="0"/>
        </c:dLbls>
        <c:gapWidth val="219"/>
        <c:overlap val="-27"/>
        <c:axId val="1080971488"/>
        <c:axId val="1025136800"/>
      </c:barChart>
      <c:catAx>
        <c:axId val="1080971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025136800"/>
        <c:crosses val="autoZero"/>
        <c:auto val="1"/>
        <c:lblAlgn val="ctr"/>
        <c:lblOffset val="100"/>
        <c:noMultiLvlLbl val="0"/>
      </c:catAx>
      <c:valAx>
        <c:axId val="102513680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0809714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sto MT" panose="02040603050505030304" pitchFamily="18" charset="0"/>
                <a:ea typeface="+mn-ea"/>
                <a:cs typeface="+mn-cs"/>
              </a:defRPr>
            </a:pPr>
            <a:r>
              <a:rPr lang="fr-FR"/>
              <a:t>Langue de traduction</a:t>
            </a:r>
            <a:r>
              <a:rPr lang="fr-FR" baseline="0"/>
              <a:t> des ouvrages des entités auteurs présents sur </a:t>
            </a:r>
            <a:r>
              <a:rPr lang="fr-FR" i="1" baseline="0"/>
              <a:t>île-en-île</a:t>
            </a:r>
            <a:endParaRPr lang="fr-FR" i="1"/>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sto MT" panose="02040603050505030304" pitchFamily="18" charset="0"/>
              <a:ea typeface="+mn-ea"/>
              <a:cs typeface="+mn-cs"/>
            </a:defRPr>
          </a:pPr>
          <a:endParaRPr lang="fr-FR"/>
        </a:p>
      </c:txPr>
    </c:title>
    <c:autoTitleDeleted val="0"/>
    <c:plotArea>
      <c:layout/>
      <c:barChart>
        <c:barDir val="col"/>
        <c:grouping val="clustered"/>
        <c:varyColors val="0"/>
        <c:ser>
          <c:idx val="0"/>
          <c:order val="0"/>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Calisto MT" panose="02040603050505030304" pitchFamily="18" charset="0"/>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'Traductions(biblio)'!$A$3:$A$10</c:f>
              <c:strCache>
                <c:ptCount val="8"/>
                <c:pt idx="0">
                  <c:v>Anglais</c:v>
                </c:pt>
                <c:pt idx="1">
                  <c:v>Français</c:v>
                </c:pt>
                <c:pt idx="2">
                  <c:v>Espagnol</c:v>
                </c:pt>
                <c:pt idx="3">
                  <c:v>Allemand</c:v>
                </c:pt>
                <c:pt idx="4">
                  <c:v>Italien</c:v>
                </c:pt>
                <c:pt idx="5">
                  <c:v>Créole</c:v>
                </c:pt>
                <c:pt idx="6">
                  <c:v>Néerlandais</c:v>
                </c:pt>
                <c:pt idx="7">
                  <c:v>Autres</c:v>
                </c:pt>
              </c:strCache>
            </c:strRef>
          </c:cat>
          <c:val>
            <c:numRef>
              <c:f>'Traductions(biblio)'!$C$3:$C$10</c:f>
              <c:numCache>
                <c:formatCode>0</c:formatCode>
                <c:ptCount val="8"/>
                <c:pt idx="0">
                  <c:v>38.359788359788361</c:v>
                </c:pt>
                <c:pt idx="1">
                  <c:v>17.195767195767196</c:v>
                </c:pt>
                <c:pt idx="2">
                  <c:v>16.402116402116402</c:v>
                </c:pt>
                <c:pt idx="3">
                  <c:v>9.7883597883597879</c:v>
                </c:pt>
                <c:pt idx="4">
                  <c:v>7.4074074074074066</c:v>
                </c:pt>
                <c:pt idx="5">
                  <c:v>3.7037037037037033</c:v>
                </c:pt>
                <c:pt idx="6">
                  <c:v>2.3809523809523809</c:v>
                </c:pt>
                <c:pt idx="7">
                  <c:v>4.7619047619047619</c:v>
                </c:pt>
              </c:numCache>
            </c:numRef>
          </c:val>
          <c:extLst>
            <c:ext xmlns:c16="http://schemas.microsoft.com/office/drawing/2014/chart" uri="{C3380CC4-5D6E-409C-BE32-E72D297353CC}">
              <c16:uniqueId val="{00000000-960A-4463-8E99-A9AB55FE3574}"/>
            </c:ext>
          </c:extLst>
        </c:ser>
        <c:dLbls>
          <c:dLblPos val="outEnd"/>
          <c:showLegendKey val="0"/>
          <c:showVal val="1"/>
          <c:showCatName val="0"/>
          <c:showSerName val="0"/>
          <c:showPercent val="0"/>
          <c:showBubbleSize val="0"/>
        </c:dLbls>
        <c:gapWidth val="219"/>
        <c:overlap val="-27"/>
        <c:axId val="811943760"/>
        <c:axId val="811938768"/>
      </c:barChart>
      <c:catAx>
        <c:axId val="81194376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r>
                  <a:rPr lang="en-US"/>
                  <a:t>Langues de traduction des ouvrages des entités auteurs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crossAx val="811938768"/>
        <c:crosses val="autoZero"/>
        <c:auto val="1"/>
        <c:lblAlgn val="ctr"/>
        <c:lblOffset val="100"/>
        <c:noMultiLvlLbl val="0"/>
      </c:catAx>
      <c:valAx>
        <c:axId val="8119387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r>
                  <a:rPr lang="en-US"/>
                  <a:t>En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crossAx val="811943760"/>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Calisto MT" panose="02040603050505030304" pitchFamily="18" charset="0"/>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a:t>Nombre d'articles par langue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spPr>
            <a:solidFill>
              <a:schemeClr val="accent1"/>
            </a:solidFill>
            <a:ln>
              <a:noFill/>
            </a:ln>
            <a:effectLst/>
          </c:spPr>
          <c:invertIfNegative val="0"/>
          <c:cat>
            <c:strRef>
              <c:f>wikipages_excel!$R$4:$T$4</c:f>
              <c:strCache>
                <c:ptCount val="3"/>
                <c:pt idx="0">
                  <c:v>EN</c:v>
                </c:pt>
                <c:pt idx="1">
                  <c:v>FR</c:v>
                </c:pt>
                <c:pt idx="2">
                  <c:v>HT</c:v>
                </c:pt>
              </c:strCache>
            </c:strRef>
          </c:cat>
          <c:val>
            <c:numRef>
              <c:f>wikipages_excel!$R$5:$T$5</c:f>
              <c:numCache>
                <c:formatCode>General</c:formatCode>
                <c:ptCount val="3"/>
                <c:pt idx="0">
                  <c:v>83</c:v>
                </c:pt>
                <c:pt idx="1">
                  <c:v>97</c:v>
                </c:pt>
                <c:pt idx="2">
                  <c:v>147</c:v>
                </c:pt>
              </c:numCache>
            </c:numRef>
          </c:val>
          <c:extLst>
            <c:ext xmlns:c16="http://schemas.microsoft.com/office/drawing/2014/chart" uri="{C3380CC4-5D6E-409C-BE32-E72D297353CC}">
              <c16:uniqueId val="{00000000-F85E-4F4F-A373-3D5EDC870BE6}"/>
            </c:ext>
          </c:extLst>
        </c:ser>
        <c:dLbls>
          <c:showLegendKey val="0"/>
          <c:showVal val="0"/>
          <c:showCatName val="0"/>
          <c:showSerName val="0"/>
          <c:showPercent val="0"/>
          <c:showBubbleSize val="0"/>
        </c:dLbls>
        <c:gapWidth val="219"/>
        <c:overlap val="-27"/>
        <c:axId val="783889440"/>
        <c:axId val="777960704"/>
      </c:barChart>
      <c:catAx>
        <c:axId val="7838894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777960704"/>
        <c:crosses val="autoZero"/>
        <c:auto val="1"/>
        <c:lblAlgn val="ctr"/>
        <c:lblOffset val="100"/>
        <c:noMultiLvlLbl val="0"/>
      </c:catAx>
      <c:valAx>
        <c:axId val="7779607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7838894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wikipages_excel!$O$4</c:f>
              <c:strCache>
                <c:ptCount val="1"/>
                <c:pt idx="0">
                  <c:v>Taille moyenne des articles</c:v>
                </c:pt>
              </c:strCache>
            </c:strRef>
          </c:tx>
          <c:spPr>
            <a:solidFill>
              <a:schemeClr val="accent1"/>
            </a:solidFill>
            <a:ln>
              <a:noFill/>
            </a:ln>
            <a:effectLst/>
          </c:spPr>
          <c:invertIfNegative val="0"/>
          <c:cat>
            <c:strRef>
              <c:f>wikipages_excel!$N$5:$N$7</c:f>
              <c:strCache>
                <c:ptCount val="3"/>
                <c:pt idx="0">
                  <c:v>HT</c:v>
                </c:pt>
                <c:pt idx="1">
                  <c:v>EN</c:v>
                </c:pt>
                <c:pt idx="2">
                  <c:v>FR</c:v>
                </c:pt>
              </c:strCache>
            </c:strRef>
          </c:cat>
          <c:val>
            <c:numRef>
              <c:f>wikipages_excel!$O$5:$O$7</c:f>
              <c:numCache>
                <c:formatCode>General</c:formatCode>
                <c:ptCount val="3"/>
                <c:pt idx="0">
                  <c:v>2614.7800000000002</c:v>
                </c:pt>
                <c:pt idx="1">
                  <c:v>4944.43</c:v>
                </c:pt>
                <c:pt idx="2">
                  <c:v>8203.9699999999993</c:v>
                </c:pt>
              </c:numCache>
            </c:numRef>
          </c:val>
          <c:extLst>
            <c:ext xmlns:c16="http://schemas.microsoft.com/office/drawing/2014/chart" uri="{C3380CC4-5D6E-409C-BE32-E72D297353CC}">
              <c16:uniqueId val="{00000000-49DC-4841-8975-A56239920CED}"/>
            </c:ext>
          </c:extLst>
        </c:ser>
        <c:dLbls>
          <c:showLegendKey val="0"/>
          <c:showVal val="0"/>
          <c:showCatName val="0"/>
          <c:showSerName val="0"/>
          <c:showPercent val="0"/>
          <c:showBubbleSize val="0"/>
        </c:dLbls>
        <c:gapWidth val="219"/>
        <c:overlap val="-27"/>
        <c:axId val="786922736"/>
        <c:axId val="783937072"/>
      </c:barChart>
      <c:catAx>
        <c:axId val="786922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783937072"/>
        <c:crosses val="autoZero"/>
        <c:auto val="1"/>
        <c:lblAlgn val="ctr"/>
        <c:lblOffset val="100"/>
        <c:noMultiLvlLbl val="0"/>
      </c:catAx>
      <c:valAx>
        <c:axId val="783937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7869227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Sheet2!$I$4:$I$17</cx:f>
        <cx:lvl ptCount="14">
          <cx:pt idx="0">27-30</cx:pt>
          <cx:pt idx="1">30-35</cx:pt>
          <cx:pt idx="2">35-40</cx:pt>
          <cx:pt idx="3">40-45</cx:pt>
          <cx:pt idx="4">45-50</cx:pt>
          <cx:pt idx="5">50-55</cx:pt>
          <cx:pt idx="6">55-60</cx:pt>
          <cx:pt idx="7">60-65</cx:pt>
          <cx:pt idx="8">65-70</cx:pt>
          <cx:pt idx="9">70-75</cx:pt>
          <cx:pt idx="10">75-80</cx:pt>
          <cx:pt idx="11">80-85</cx:pt>
          <cx:pt idx="12">85-90</cx:pt>
          <cx:pt idx="13">90-95</cx:pt>
        </cx:lvl>
      </cx:strDim>
      <cx:numDim type="val">
        <cx:f>Sheet2!$J$4:$J$17</cx:f>
        <cx:lvl ptCount="14" formatCode="Standard">
          <cx:pt idx="0">5</cx:pt>
          <cx:pt idx="1">4</cx:pt>
          <cx:pt idx="2">9</cx:pt>
          <cx:pt idx="3">10</cx:pt>
          <cx:pt idx="4">10</cx:pt>
          <cx:pt idx="5">14</cx:pt>
          <cx:pt idx="6">10</cx:pt>
          <cx:pt idx="7">11</cx:pt>
          <cx:pt idx="8">16</cx:pt>
          <cx:pt idx="9">11</cx:pt>
          <cx:pt idx="10">14</cx:pt>
          <cx:pt idx="11">6</cx:pt>
          <cx:pt idx="12">4</cx:pt>
          <cx:pt idx="13">4</cx:pt>
        </cx:lvl>
      </cx:numDim>
    </cx:data>
  </cx:chartData>
  <cx:chart>
    <cx:title pos="t" align="ctr" overlay="0">
      <cx:tx>
        <cx:txData>
          <cx:v>Pyramide des ages des auteurs du corpus</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Calibri" panose="020F0502020204030204"/>
            </a:rPr>
            <a:t>Pyramide des ages des auteurs du corpus</a:t>
          </a:r>
        </a:p>
      </cx:txPr>
    </cx:title>
    <cx:plotArea>
      <cx:plotAreaRegion>
        <cx:series layoutId="funnel" uniqueId="{4B5880B2-5563-4A26-B43B-FA57467B6545}">
          <cx:tx>
            <cx:txData>
              <cx:f>Sheet2!$J$3</cx:f>
              <cx:v>Nb</cx:v>
            </cx:txData>
          </cx:tx>
          <cx:dataLabels>
            <cx:visibility seriesName="0" categoryName="0" value="1"/>
          </cx:dataLabels>
          <cx:dataId val="0"/>
        </cx:series>
      </cx:plotAreaRegion>
      <cx:axis id="0">
        <cx:catScaling gapWidth="0.0599999987"/>
        <cx:tickLabels/>
      </cx:axis>
    </cx:plotArea>
  </cx:chart>
</cx: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withinLinear" id="19">
  <a:schemeClr val="accent6"/>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EBD9FAF-B4BC-4C83-9C4E-9B636D5290C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fr-FR"/>
              <a:t>Cartographie de web francophone</a:t>
            </a:r>
          </a:p>
        </p:txBody>
      </p:sp>
      <p:sp>
        <p:nvSpPr>
          <p:cNvPr id="3" name="Date Placeholder 2">
            <a:extLst>
              <a:ext uri="{FF2B5EF4-FFF2-40B4-BE49-F238E27FC236}">
                <a16:creationId xmlns:a16="http://schemas.microsoft.com/office/drawing/2014/main" id="{60ADF026-AF9D-49A0-9CFC-9272EB3F3DC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59C99-3AF8-42C6-A601-EA9B00F53255}" type="datetime1">
              <a:rPr lang="fr-FR" smtClean="0"/>
              <a:t>31/01/2021</a:t>
            </a:fld>
            <a:endParaRPr lang="fr-FR"/>
          </a:p>
        </p:txBody>
      </p:sp>
      <p:sp>
        <p:nvSpPr>
          <p:cNvPr id="4" name="Footer Placeholder 3">
            <a:extLst>
              <a:ext uri="{FF2B5EF4-FFF2-40B4-BE49-F238E27FC236}">
                <a16:creationId xmlns:a16="http://schemas.microsoft.com/office/drawing/2014/main" id="{6D88015D-3887-4589-BBD5-10B87DE9696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Slide Number Placeholder 4">
            <a:extLst>
              <a:ext uri="{FF2B5EF4-FFF2-40B4-BE49-F238E27FC236}">
                <a16:creationId xmlns:a16="http://schemas.microsoft.com/office/drawing/2014/main" id="{1106C6D1-A067-4982-9281-5708432E3A5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3FC3E2-7F6A-4ADB-A715-7E06FADF0973}" type="slidenum">
              <a:rPr lang="fr-FR" smtClean="0"/>
              <a:t>‹#›</a:t>
            </a:fld>
            <a:endParaRPr lang="fr-FR"/>
          </a:p>
        </p:txBody>
      </p:sp>
    </p:spTree>
    <p:extLst>
      <p:ext uri="{BB962C8B-B14F-4D97-AF65-F5344CB8AC3E}">
        <p14:creationId xmlns:p14="http://schemas.microsoft.com/office/powerpoint/2010/main" val="82460538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fr-FR"/>
              <a:t>Cartographie de web francophone</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8C1036-6C2C-443F-AB6D-A06CA78816E4}" type="datetime1">
              <a:rPr lang="fr-FR" smtClean="0"/>
              <a:t>31/01/2021</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A3F835-2E81-4475-8D4A-8295739E04A3}" type="slidenum">
              <a:rPr lang="fr-FR" smtClean="0"/>
              <a:t>‹#›</a:t>
            </a:fld>
            <a:endParaRPr lang="fr-FR"/>
          </a:p>
        </p:txBody>
      </p:sp>
    </p:spTree>
    <p:extLst>
      <p:ext uri="{BB962C8B-B14F-4D97-AF65-F5344CB8AC3E}">
        <p14:creationId xmlns:p14="http://schemas.microsoft.com/office/powerpoint/2010/main" val="2833074124"/>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976991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401249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3401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15338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9182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3413085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07698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r>
              <a:rPr lang="fr-FR"/>
              <a:t>18/11/2019</a:t>
            </a:r>
            <a:endParaRPr lang="en-US" dirty="0"/>
          </a:p>
        </p:txBody>
      </p:sp>
      <p:sp>
        <p:nvSpPr>
          <p:cNvPr id="6" name="Espace réservé du pied de page 5"/>
          <p:cNvSpPr>
            <a:spLocks noGrp="1"/>
          </p:cNvSpPr>
          <p:nvPr>
            <p:ph type="ftr" sz="quarter" idx="11"/>
          </p:nvPr>
        </p:nvSpPr>
        <p:spPr/>
        <p:txBody>
          <a:bodyPr/>
          <a:lstStyle/>
          <a:p>
            <a:endParaRPr lang="en-US" dirty="0"/>
          </a:p>
        </p:txBody>
      </p:sp>
      <p:sp>
        <p:nvSpPr>
          <p:cNvPr id="7" name="Espace réservé du numéro de diapositive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16775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r>
              <a:rPr lang="fr-FR"/>
              <a:t>18/11/2019</a:t>
            </a:r>
            <a:endParaRPr lang="en-US" dirty="0"/>
          </a:p>
        </p:txBody>
      </p:sp>
      <p:sp>
        <p:nvSpPr>
          <p:cNvPr id="8" name="Espace réservé du pied de page 7"/>
          <p:cNvSpPr>
            <a:spLocks noGrp="1"/>
          </p:cNvSpPr>
          <p:nvPr>
            <p:ph type="ftr" sz="quarter" idx="11"/>
          </p:nvPr>
        </p:nvSpPr>
        <p:spPr/>
        <p:txBody>
          <a:bodyPr/>
          <a:lstStyle/>
          <a:p>
            <a:endParaRPr lang="en-US" dirty="0"/>
          </a:p>
        </p:txBody>
      </p:sp>
      <p:sp>
        <p:nvSpPr>
          <p:cNvPr id="9" name="Espace réservé du numéro de diapositive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843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r>
              <a:rPr lang="fr-FR"/>
              <a:t>18/11/2019</a:t>
            </a:r>
            <a:endParaRPr lang="en-US" dirty="0"/>
          </a:p>
        </p:txBody>
      </p:sp>
      <p:sp>
        <p:nvSpPr>
          <p:cNvPr id="4" name="Espace réservé du pied de page 3"/>
          <p:cNvSpPr>
            <a:spLocks noGrp="1"/>
          </p:cNvSpPr>
          <p:nvPr>
            <p:ph type="ftr" sz="quarter" idx="11"/>
          </p:nvPr>
        </p:nvSpPr>
        <p:spPr/>
        <p:txBody>
          <a:bodyPr/>
          <a:lstStyle/>
          <a:p>
            <a:endParaRPr lang="en-US" dirty="0"/>
          </a:p>
        </p:txBody>
      </p:sp>
      <p:sp>
        <p:nvSpPr>
          <p:cNvPr id="5" name="Espace réservé du numéro de diapositive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66748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r>
              <a:rPr lang="fr-FR"/>
              <a:t>18/11/2019</a:t>
            </a:r>
            <a:endParaRPr lang="en-US" dirty="0"/>
          </a:p>
        </p:txBody>
      </p:sp>
      <p:sp>
        <p:nvSpPr>
          <p:cNvPr id="3" name="Espace réservé du pied de page 2"/>
          <p:cNvSpPr>
            <a:spLocks noGrp="1"/>
          </p:cNvSpPr>
          <p:nvPr>
            <p:ph type="ftr" sz="quarter" idx="11"/>
          </p:nvPr>
        </p:nvSpPr>
        <p:spPr/>
        <p:txBody>
          <a:bodyPr/>
          <a:lstStyle/>
          <a:p>
            <a:endParaRPr lang="en-US" dirty="0"/>
          </a:p>
        </p:txBody>
      </p:sp>
      <p:sp>
        <p:nvSpPr>
          <p:cNvPr id="4" name="Espace réservé du numéro de diapositive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7300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r>
              <a:rPr lang="fr-FR"/>
              <a:t>18/11/2019</a:t>
            </a:r>
            <a:endParaRPr lang="en-US" dirty="0"/>
          </a:p>
        </p:txBody>
      </p:sp>
      <p:sp>
        <p:nvSpPr>
          <p:cNvPr id="6" name="Espace réservé du pied de page 5"/>
          <p:cNvSpPr>
            <a:spLocks noGrp="1"/>
          </p:cNvSpPr>
          <p:nvPr>
            <p:ph type="ftr" sz="quarter" idx="11"/>
          </p:nvPr>
        </p:nvSpPr>
        <p:spPr/>
        <p:txBody>
          <a:bodyPr/>
          <a:lstStyle/>
          <a:p>
            <a:endParaRPr lang="en-US" dirty="0"/>
          </a:p>
        </p:txBody>
      </p:sp>
      <p:sp>
        <p:nvSpPr>
          <p:cNvPr id="7" name="Espace réservé du numéro de diapositive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592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r>
              <a:rPr lang="fr-FR"/>
              <a:t>18/11/2019</a:t>
            </a:r>
            <a:endParaRPr lang="en-US" dirty="0"/>
          </a:p>
        </p:txBody>
      </p:sp>
      <p:sp>
        <p:nvSpPr>
          <p:cNvPr id="6" name="Espace réservé du pied de page 5"/>
          <p:cNvSpPr>
            <a:spLocks noGrp="1"/>
          </p:cNvSpPr>
          <p:nvPr>
            <p:ph type="ftr" sz="quarter" idx="11"/>
          </p:nvPr>
        </p:nvSpPr>
        <p:spPr/>
        <p:txBody>
          <a:bodyPr/>
          <a:lstStyle/>
          <a:p>
            <a:endParaRPr lang="en-US" dirty="0"/>
          </a:p>
        </p:txBody>
      </p:sp>
      <p:sp>
        <p:nvSpPr>
          <p:cNvPr id="7" name="Espace réservé du numéro de diapositive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5874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fr-FR"/>
              <a:t>18/11/2019</a:t>
            </a:r>
            <a:endParaRPr lang="en-US" dirty="0"/>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960331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18" Type="http://schemas.openxmlformats.org/officeDocument/2006/relationships/image" Target="../media/image3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svg"/><Relationship Id="rId2" Type="http://schemas.openxmlformats.org/officeDocument/2006/relationships/image" Target="../media/image1.jpeg"/><Relationship Id="rId16" Type="http://schemas.openxmlformats.org/officeDocument/2006/relationships/image" Target="../media/image33.png"/><Relationship Id="rId20"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jpeg"/><Relationship Id="rId15" Type="http://schemas.openxmlformats.org/officeDocument/2006/relationships/image" Target="../media/image32.svg"/><Relationship Id="rId10" Type="http://schemas.openxmlformats.org/officeDocument/2006/relationships/image" Target="../media/image27.png"/><Relationship Id="rId19" Type="http://schemas.openxmlformats.org/officeDocument/2006/relationships/image" Target="../media/image36.sv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query.wikidata.org/" TargetMode="Externa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hyperlink" Target="http://refine.codefork.co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2.jpg"/></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8.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4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chart" Target="../charts/chart4.xm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gi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jpeg"/></Relationships>
</file>

<file path=ppt/slides/_rels/slide5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3" Type="http://schemas.openxmlformats.org/officeDocument/2006/relationships/image" Target="../media/image77.png"/><Relationship Id="rId2" Type="http://schemas.microsoft.com/office/2014/relationships/chartEx" Target="../charts/chartEx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54.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5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36.svg"/></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www.francoisguite.com/2007/12/la-translitteratie/"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mailto:ana.chambat@gmail.com"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mailto:celian.ringwald@univ-lyon2.fr"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2D1700-97BE-4DF2-BB14-DD80BA958698}"/>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16639" r="-1" b="27532"/>
          <a:stretch/>
        </p:blipFill>
        <p:spPr>
          <a:xfrm>
            <a:off x="0" y="1"/>
            <a:ext cx="12191980" cy="6857999"/>
          </a:xfrm>
          <a:prstGeom prst="rect">
            <a:avLst/>
          </a:prstGeom>
        </p:spPr>
      </p:pic>
      <p:sp>
        <p:nvSpPr>
          <p:cNvPr id="18" name="Rectangle 17">
            <a:extLst>
              <a:ext uri="{FF2B5EF4-FFF2-40B4-BE49-F238E27FC236}">
                <a16:creationId xmlns:a16="http://schemas.microsoft.com/office/drawing/2014/main" id="{C99D5BFC-6EE6-49A7-B8EC-3AE003E5C276}"/>
              </a:ext>
            </a:extLst>
          </p:cNvPr>
          <p:cNvSpPr/>
          <p:nvPr/>
        </p:nvSpPr>
        <p:spPr>
          <a:xfrm>
            <a:off x="3425922" y="2277929"/>
            <a:ext cx="8459235" cy="2076933"/>
          </a:xfrm>
          <a:prstGeom prst="rect">
            <a:avLst/>
          </a:prstGeom>
          <a:solidFill>
            <a:srgbClr val="FFFF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b="1" dirty="0"/>
          </a:p>
        </p:txBody>
      </p:sp>
      <p:sp>
        <p:nvSpPr>
          <p:cNvPr id="2" name="Titre 1"/>
          <p:cNvSpPr>
            <a:spLocks noGrp="1"/>
          </p:cNvSpPr>
          <p:nvPr>
            <p:ph type="ctrTitle"/>
          </p:nvPr>
        </p:nvSpPr>
        <p:spPr>
          <a:xfrm>
            <a:off x="3054092" y="3068260"/>
            <a:ext cx="8629735" cy="1073683"/>
          </a:xfrm>
        </p:spPr>
        <p:txBody>
          <a:bodyPr>
            <a:noAutofit/>
          </a:bodyPr>
          <a:lstStyle/>
          <a:p>
            <a:pPr algn="r"/>
            <a:r>
              <a:rPr lang="fr-FR" sz="3600" b="1" dirty="0">
                <a:latin typeface="Corbel" panose="020B0503020204020204" pitchFamily="34" charset="0"/>
              </a:rPr>
              <a:t>Faire émerger le réseau littéraire francophone haïtien à l’ère du numérique</a:t>
            </a:r>
          </a:p>
        </p:txBody>
      </p:sp>
      <p:sp>
        <p:nvSpPr>
          <p:cNvPr id="10" name="Rectangle 9">
            <a:extLst>
              <a:ext uri="{FF2B5EF4-FFF2-40B4-BE49-F238E27FC236}">
                <a16:creationId xmlns:a16="http://schemas.microsoft.com/office/drawing/2014/main" id="{BF4BD8D6-EBE7-486D-B2F4-38583B76E02A}"/>
              </a:ext>
            </a:extLst>
          </p:cNvPr>
          <p:cNvSpPr/>
          <p:nvPr/>
        </p:nvSpPr>
        <p:spPr>
          <a:xfrm>
            <a:off x="4812852" y="5100415"/>
            <a:ext cx="932342" cy="1483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4821307" y="5814303"/>
            <a:ext cx="940797" cy="724139"/>
          </a:xfrm>
          <a:prstGeom prst="rect">
            <a:avLst/>
          </a:prstGeom>
        </p:spPr>
      </p:pic>
      <p:pic>
        <p:nvPicPr>
          <p:cNvPr id="7" name="Imag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04397" y="5202634"/>
            <a:ext cx="903199" cy="565943"/>
          </a:xfrm>
          <a:prstGeom prst="rect">
            <a:avLst/>
          </a:prstGeom>
        </p:spPr>
      </p:pic>
      <p:sp>
        <p:nvSpPr>
          <p:cNvPr id="22" name="Rectangle 21">
            <a:extLst>
              <a:ext uri="{FF2B5EF4-FFF2-40B4-BE49-F238E27FC236}">
                <a16:creationId xmlns:a16="http://schemas.microsoft.com/office/drawing/2014/main" id="{EC1E61A5-1491-4FD2-B90F-D2B9038235C6}"/>
              </a:ext>
            </a:extLst>
          </p:cNvPr>
          <p:cNvSpPr/>
          <p:nvPr/>
        </p:nvSpPr>
        <p:spPr>
          <a:xfrm>
            <a:off x="1620252" y="802105"/>
            <a:ext cx="8853392" cy="840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highlight>
                <a:srgbClr val="FFFFFF"/>
              </a:highlight>
            </a:endParaRPr>
          </a:p>
        </p:txBody>
      </p:sp>
      <p:sp>
        <p:nvSpPr>
          <p:cNvPr id="23" name="Rectangle 22">
            <a:extLst>
              <a:ext uri="{FF2B5EF4-FFF2-40B4-BE49-F238E27FC236}">
                <a16:creationId xmlns:a16="http://schemas.microsoft.com/office/drawing/2014/main" id="{97B42879-9E01-480E-BFCE-675F32962CE9}"/>
              </a:ext>
            </a:extLst>
          </p:cNvPr>
          <p:cNvSpPr/>
          <p:nvPr/>
        </p:nvSpPr>
        <p:spPr>
          <a:xfrm>
            <a:off x="5724506" y="5100415"/>
            <a:ext cx="5959321" cy="1512373"/>
          </a:xfrm>
          <a:prstGeom prst="rect">
            <a:avLst/>
          </a:prstGeom>
          <a:solidFill>
            <a:srgbClr val="C00000">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p:cNvSpPr txBox="1"/>
          <p:nvPr/>
        </p:nvSpPr>
        <p:spPr>
          <a:xfrm>
            <a:off x="5872698" y="5447745"/>
            <a:ext cx="6672901" cy="1384995"/>
          </a:xfrm>
          <a:prstGeom prst="rect">
            <a:avLst/>
          </a:prstGeom>
          <a:noFill/>
        </p:spPr>
        <p:txBody>
          <a:bodyPr wrap="square" rtlCol="0">
            <a:spAutoFit/>
          </a:bodyPr>
          <a:lstStyle/>
          <a:p>
            <a:pPr lvl="0" defTabSz="457200">
              <a:defRPr/>
            </a:pPr>
            <a:r>
              <a:rPr kumimoji="0" lang="fr-FR" sz="2400" b="0" i="0" u="none" strike="noStrike" kern="1200" cap="none" spc="0" normalizeH="0" baseline="0" noProof="0" dirty="0">
                <a:ln>
                  <a:noFill/>
                </a:ln>
                <a:solidFill>
                  <a:schemeClr val="bg1"/>
                </a:solidFill>
                <a:effectLst/>
                <a:uLnTx/>
                <a:uFillTx/>
                <a:latin typeface="Corbel" panose="020B0503020204020204" pitchFamily="34" charset="0"/>
              </a:rPr>
              <a:t>Anaïs </a:t>
            </a:r>
            <a:r>
              <a:rPr kumimoji="0" lang="fr-FR" sz="2400" b="0" i="0" u="none" strike="noStrike" kern="1200" cap="small" spc="0" normalizeH="0" noProof="0" dirty="0">
                <a:ln>
                  <a:noFill/>
                </a:ln>
                <a:solidFill>
                  <a:schemeClr val="bg1"/>
                </a:solidFill>
                <a:effectLst/>
                <a:uLnTx/>
                <a:uFillTx/>
                <a:latin typeface="Corbel" panose="020B0503020204020204" pitchFamily="34" charset="0"/>
              </a:rPr>
              <a:t>Chambat - </a:t>
            </a:r>
            <a:r>
              <a:rPr lang="fr-FR" sz="2400" dirty="0">
                <a:solidFill>
                  <a:schemeClr val="bg1"/>
                </a:solidFill>
                <a:latin typeface="Corbel" panose="020B0503020204020204" pitchFamily="34" charset="0"/>
              </a:rPr>
              <a:t>ENS de Lyon</a:t>
            </a:r>
            <a:endParaRPr kumimoji="0" lang="fr-FR" sz="2400" b="0" i="0" u="none" strike="noStrike" kern="1200" cap="small" spc="0" normalizeH="0" noProof="0" dirty="0">
              <a:ln>
                <a:noFill/>
              </a:ln>
              <a:solidFill>
                <a:schemeClr val="bg1"/>
              </a:solidFill>
              <a:effectLst/>
              <a:uLnTx/>
              <a:uFillTx/>
              <a:latin typeface="Corbel" panose="020B05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FR" sz="2400" dirty="0">
                <a:solidFill>
                  <a:schemeClr val="bg1"/>
                </a:solidFill>
                <a:latin typeface="Corbel" panose="020B0503020204020204" pitchFamily="34" charset="0"/>
              </a:rPr>
              <a:t>Célian </a:t>
            </a:r>
            <a:r>
              <a:rPr lang="fr-FR" sz="2400" cap="small" dirty="0" err="1">
                <a:solidFill>
                  <a:schemeClr val="bg1"/>
                </a:solidFill>
                <a:latin typeface="Corbel" panose="020B0503020204020204" pitchFamily="34" charset="0"/>
              </a:rPr>
              <a:t>Ringwald</a:t>
            </a:r>
            <a:r>
              <a:rPr lang="fr-FR" sz="2400" cap="small" dirty="0">
                <a:solidFill>
                  <a:schemeClr val="bg1"/>
                </a:solidFill>
                <a:latin typeface="Corbel" panose="020B0503020204020204" pitchFamily="34" charset="0"/>
              </a:rPr>
              <a:t> - </a:t>
            </a:r>
            <a:r>
              <a:rPr lang="fr-FR" sz="2400" dirty="0">
                <a:solidFill>
                  <a:schemeClr val="bg1"/>
                </a:solidFill>
                <a:latin typeface="Corbel" panose="020B0503020204020204" pitchFamily="34" charset="0"/>
              </a:rPr>
              <a:t>Université Lumière Lyon 2</a:t>
            </a:r>
            <a:endParaRPr kumimoji="0" lang="fr-FR" b="0" i="0" u="none" strike="noStrike" kern="1200" spc="0" normalizeH="0" baseline="0" noProof="0" dirty="0">
              <a:ln>
                <a:noFill/>
              </a:ln>
              <a:solidFill>
                <a:schemeClr val="bg1"/>
              </a:solidFill>
              <a:effectLst/>
              <a:uLnTx/>
              <a:uFillTx/>
              <a:latin typeface="Corbel" panose="020B05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b="0" i="0" u="none" strike="noStrike" kern="1200" cap="none" spc="0" normalizeH="0" baseline="0" noProof="0" dirty="0">
              <a:ln>
                <a:noFill/>
              </a:ln>
              <a:solidFill>
                <a:schemeClr val="bg1"/>
              </a:solidFill>
              <a:effectLst/>
              <a:uLnTx/>
              <a:uFillTx/>
              <a:latin typeface="Corbel" panose="020B05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b="0" i="0" u="none" strike="noStrike" kern="1200" cap="none" spc="0" normalizeH="0" baseline="0" noProof="0" dirty="0">
              <a:ln>
                <a:noFill/>
              </a:ln>
              <a:solidFill>
                <a:schemeClr val="bg1"/>
              </a:solidFill>
              <a:effectLst/>
              <a:uLnTx/>
              <a:uFillTx/>
              <a:latin typeface="Corbel" panose="020B0503020204020204" pitchFamily="34" charset="0"/>
            </a:endParaRPr>
          </a:p>
        </p:txBody>
      </p:sp>
      <p:sp>
        <p:nvSpPr>
          <p:cNvPr id="20" name="Rectangle 19">
            <a:extLst>
              <a:ext uri="{FF2B5EF4-FFF2-40B4-BE49-F238E27FC236}">
                <a16:creationId xmlns:a16="http://schemas.microsoft.com/office/drawing/2014/main" id="{4C6F5BD4-078C-4553-A61E-390848B08F08}"/>
              </a:ext>
            </a:extLst>
          </p:cNvPr>
          <p:cNvSpPr/>
          <p:nvPr/>
        </p:nvSpPr>
        <p:spPr>
          <a:xfrm>
            <a:off x="1620252" y="802105"/>
            <a:ext cx="8951495" cy="769441"/>
          </a:xfrm>
          <a:prstGeom prst="rect">
            <a:avLst/>
          </a:prstGeom>
        </p:spPr>
        <p:txBody>
          <a:bodyPr wrap="square">
            <a:spAutoFit/>
          </a:bodyPr>
          <a:lstStyle/>
          <a:p>
            <a:pPr algn="ctr"/>
            <a:r>
              <a:rPr lang="fr-FR" sz="4400" b="1" dirty="0">
                <a:latin typeface="+mj-lt"/>
              </a:rPr>
              <a:t>Fabriques des littératures des Suds</a:t>
            </a:r>
          </a:p>
        </p:txBody>
      </p:sp>
      <p:sp>
        <p:nvSpPr>
          <p:cNvPr id="21" name="Rectangle 20">
            <a:extLst>
              <a:ext uri="{FF2B5EF4-FFF2-40B4-BE49-F238E27FC236}">
                <a16:creationId xmlns:a16="http://schemas.microsoft.com/office/drawing/2014/main" id="{EAFB0EE3-3A71-4283-B0DF-33ADF1CCF664}"/>
              </a:ext>
            </a:extLst>
          </p:cNvPr>
          <p:cNvSpPr/>
          <p:nvPr/>
        </p:nvSpPr>
        <p:spPr>
          <a:xfrm>
            <a:off x="3284565" y="5132595"/>
            <a:ext cx="1528287" cy="1483754"/>
          </a:xfrm>
          <a:prstGeom prst="rect">
            <a:avLst/>
          </a:prstGeom>
          <a:solidFill>
            <a:srgbClr val="44546A">
              <a:alpha val="52157"/>
            </a:srgb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dirty="0">
                <a:latin typeface="Corbel" panose="020B0503020204020204" pitchFamily="34" charset="0"/>
              </a:rPr>
              <a:t>Master 2 Humanités </a:t>
            </a:r>
          </a:p>
          <a:p>
            <a:pPr algn="ctr"/>
            <a:r>
              <a:rPr lang="fr-FR" dirty="0">
                <a:latin typeface="Corbel" panose="020B0503020204020204" pitchFamily="34" charset="0"/>
              </a:rPr>
              <a:t>Numériques</a:t>
            </a:r>
          </a:p>
        </p:txBody>
      </p:sp>
      <p:sp>
        <p:nvSpPr>
          <p:cNvPr id="3" name="ZoneTexte 2">
            <a:extLst>
              <a:ext uri="{FF2B5EF4-FFF2-40B4-BE49-F238E27FC236}">
                <a16:creationId xmlns:a16="http://schemas.microsoft.com/office/drawing/2014/main" id="{2DDB85F7-2583-436B-8E41-1DBBD6D87EE3}"/>
              </a:ext>
            </a:extLst>
          </p:cNvPr>
          <p:cNvSpPr txBox="1"/>
          <p:nvPr/>
        </p:nvSpPr>
        <p:spPr>
          <a:xfrm>
            <a:off x="6629401" y="2251488"/>
            <a:ext cx="5210708" cy="646331"/>
          </a:xfrm>
          <a:prstGeom prst="rect">
            <a:avLst/>
          </a:prstGeom>
          <a:noFill/>
        </p:spPr>
        <p:txBody>
          <a:bodyPr wrap="square" rtlCol="0">
            <a:spAutoFit/>
          </a:bodyPr>
          <a:lstStyle/>
          <a:p>
            <a:r>
              <a:rPr kumimoji="0" lang="fr-FR" sz="3600" b="1" i="1" u="none" strike="noStrike" kern="1200" cap="none" spc="0" normalizeH="0" baseline="0" noProof="0" dirty="0">
                <a:ln>
                  <a:noFill/>
                </a:ln>
                <a:solidFill>
                  <a:prstClr val="black"/>
                </a:solidFill>
                <a:effectLst/>
                <a:uLnTx/>
                <a:uFillTx/>
                <a:latin typeface="Corbel" panose="020B0503020204020204" pitchFamily="34" charset="0"/>
                <a:ea typeface="+mj-ea"/>
                <a:cs typeface="+mj-cs"/>
              </a:rPr>
              <a:t>Séance du 05 février 2021</a:t>
            </a:r>
            <a:endParaRPr lang="fr-FR" i="1" dirty="0"/>
          </a:p>
        </p:txBody>
      </p:sp>
      <p:sp>
        <p:nvSpPr>
          <p:cNvPr id="4" name="Espace réservé du numéro de diapositive 3">
            <a:extLst>
              <a:ext uri="{FF2B5EF4-FFF2-40B4-BE49-F238E27FC236}">
                <a16:creationId xmlns:a16="http://schemas.microsoft.com/office/drawing/2014/main" id="{062BBBEC-E9F1-49F5-BE51-61EF52A584A9}"/>
              </a:ext>
            </a:extLst>
          </p:cNvPr>
          <p:cNvSpPr>
            <a:spLocks noGrp="1"/>
          </p:cNvSpPr>
          <p:nvPr>
            <p:ph type="sldNum" sz="quarter" idx="12"/>
          </p:nvPr>
        </p:nvSpPr>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2604731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83760" y="184567"/>
            <a:ext cx="10515600" cy="794935"/>
          </a:xfrm>
        </p:spPr>
        <p:txBody>
          <a:bodyPr/>
          <a:lstStyle/>
          <a:p>
            <a:r>
              <a:rPr lang="fr-FR" dirty="0"/>
              <a:t>Sources d’enrichissement « auteurs »</a:t>
            </a:r>
          </a:p>
        </p:txBody>
      </p:sp>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17" name="TextBox 16">
            <a:extLst>
              <a:ext uri="{FF2B5EF4-FFF2-40B4-BE49-F238E27FC236}">
                <a16:creationId xmlns:a16="http://schemas.microsoft.com/office/drawing/2014/main" id="{5B062532-181F-4A5D-AF68-8F763DF98FAE}"/>
              </a:ext>
            </a:extLst>
          </p:cNvPr>
          <p:cNvSpPr txBox="1"/>
          <p:nvPr/>
        </p:nvSpPr>
        <p:spPr>
          <a:xfrm>
            <a:off x="353881" y="1161711"/>
            <a:ext cx="3538149" cy="646331"/>
          </a:xfrm>
          <a:prstGeom prst="rect">
            <a:avLst/>
          </a:prstGeom>
          <a:noFill/>
        </p:spPr>
        <p:txBody>
          <a:bodyPr wrap="none" rtlCol="0">
            <a:spAutoFit/>
          </a:bodyPr>
          <a:lstStyle/>
          <a:p>
            <a:pPr algn="ctr"/>
            <a:r>
              <a:rPr lang="fr-FR" dirty="0" err="1"/>
              <a:t>Scrapping</a:t>
            </a:r>
            <a:r>
              <a:rPr lang="fr-FR" dirty="0"/>
              <a:t> de sites de « référence »:</a:t>
            </a:r>
          </a:p>
          <a:p>
            <a:pPr algn="ctr"/>
            <a:r>
              <a:rPr lang="fr-FR" dirty="0"/>
              <a:t>Ile-en-ile.org, SPLA.org</a:t>
            </a:r>
          </a:p>
        </p:txBody>
      </p:sp>
      <p:pic>
        <p:nvPicPr>
          <p:cNvPr id="8" name="Picture 7">
            <a:extLst>
              <a:ext uri="{FF2B5EF4-FFF2-40B4-BE49-F238E27FC236}">
                <a16:creationId xmlns:a16="http://schemas.microsoft.com/office/drawing/2014/main" id="{BEF6ACDA-7716-417A-853A-4BD7D9B90B1F}"/>
              </a:ext>
            </a:extLst>
          </p:cNvPr>
          <p:cNvPicPr>
            <a:picLocks noChangeAspect="1"/>
          </p:cNvPicPr>
          <p:nvPr/>
        </p:nvPicPr>
        <p:blipFill>
          <a:blip r:embed="rId3"/>
          <a:stretch>
            <a:fillRect/>
          </a:stretch>
        </p:blipFill>
        <p:spPr>
          <a:xfrm>
            <a:off x="914659" y="2370492"/>
            <a:ext cx="2408903" cy="1204452"/>
          </a:xfrm>
          <a:prstGeom prst="rect">
            <a:avLst/>
          </a:prstGeom>
        </p:spPr>
      </p:pic>
      <p:pic>
        <p:nvPicPr>
          <p:cNvPr id="9" name="Picture 8">
            <a:extLst>
              <a:ext uri="{FF2B5EF4-FFF2-40B4-BE49-F238E27FC236}">
                <a16:creationId xmlns:a16="http://schemas.microsoft.com/office/drawing/2014/main" id="{3DD6550C-0951-45C3-8747-786AEB877645}"/>
              </a:ext>
            </a:extLst>
          </p:cNvPr>
          <p:cNvPicPr>
            <a:picLocks noChangeAspect="1"/>
          </p:cNvPicPr>
          <p:nvPr/>
        </p:nvPicPr>
        <p:blipFill>
          <a:blip r:embed="rId4"/>
          <a:stretch>
            <a:fillRect/>
          </a:stretch>
        </p:blipFill>
        <p:spPr>
          <a:xfrm>
            <a:off x="1128284" y="2647604"/>
            <a:ext cx="2408903" cy="1369208"/>
          </a:xfrm>
          <a:prstGeom prst="rect">
            <a:avLst/>
          </a:prstGeom>
        </p:spPr>
      </p:pic>
      <p:sp>
        <p:nvSpPr>
          <p:cNvPr id="23" name="TextBox 22">
            <a:extLst>
              <a:ext uri="{FF2B5EF4-FFF2-40B4-BE49-F238E27FC236}">
                <a16:creationId xmlns:a16="http://schemas.microsoft.com/office/drawing/2014/main" id="{5A2F8DD0-357F-4FC4-AA12-DA8296A4B1CC}"/>
              </a:ext>
            </a:extLst>
          </p:cNvPr>
          <p:cNvSpPr txBox="1"/>
          <p:nvPr/>
        </p:nvSpPr>
        <p:spPr>
          <a:xfrm>
            <a:off x="4216327" y="1280717"/>
            <a:ext cx="2435282" cy="369332"/>
          </a:xfrm>
          <a:prstGeom prst="rect">
            <a:avLst/>
          </a:prstGeom>
          <a:noFill/>
        </p:spPr>
        <p:txBody>
          <a:bodyPr wrap="none" rtlCol="0">
            <a:spAutoFit/>
          </a:bodyPr>
          <a:lstStyle/>
          <a:p>
            <a:pPr algn="ctr"/>
            <a:r>
              <a:rPr lang="fr-FR" dirty="0"/>
              <a:t>Données du web social</a:t>
            </a:r>
          </a:p>
        </p:txBody>
      </p:sp>
      <p:pic>
        <p:nvPicPr>
          <p:cNvPr id="27" name="Picture 26">
            <a:extLst>
              <a:ext uri="{FF2B5EF4-FFF2-40B4-BE49-F238E27FC236}">
                <a16:creationId xmlns:a16="http://schemas.microsoft.com/office/drawing/2014/main" id="{3B2E8FED-C6E3-4D10-9D69-BF6E88C4A50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94250" y="2447295"/>
            <a:ext cx="1413218" cy="794935"/>
          </a:xfrm>
          <a:prstGeom prst="rect">
            <a:avLst/>
          </a:prstGeom>
        </p:spPr>
      </p:pic>
      <p:sp>
        <p:nvSpPr>
          <p:cNvPr id="63" name="Rectangle 62">
            <a:extLst>
              <a:ext uri="{FF2B5EF4-FFF2-40B4-BE49-F238E27FC236}">
                <a16:creationId xmlns:a16="http://schemas.microsoft.com/office/drawing/2014/main" id="{1F403139-EFBE-4461-AB32-B972337F05CD}"/>
              </a:ext>
            </a:extLst>
          </p:cNvPr>
          <p:cNvSpPr/>
          <p:nvPr/>
        </p:nvSpPr>
        <p:spPr>
          <a:xfrm>
            <a:off x="581583" y="1954554"/>
            <a:ext cx="3155079" cy="236999"/>
          </a:xfrm>
          <a:prstGeom prst="rect">
            <a:avLst/>
          </a:prstGeom>
          <a:solidFill>
            <a:srgbClr val="44546A">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9" name="Picture 28">
            <a:extLst>
              <a:ext uri="{FF2B5EF4-FFF2-40B4-BE49-F238E27FC236}">
                <a16:creationId xmlns:a16="http://schemas.microsoft.com/office/drawing/2014/main" id="{B3E4D911-CC8D-411C-93F6-D9B926FD696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2971" y="2996393"/>
            <a:ext cx="574419" cy="574419"/>
          </a:xfrm>
          <a:prstGeom prst="rect">
            <a:avLst/>
          </a:prstGeom>
        </p:spPr>
      </p:pic>
      <p:pic>
        <p:nvPicPr>
          <p:cNvPr id="31" name="Picture 30">
            <a:extLst>
              <a:ext uri="{FF2B5EF4-FFF2-40B4-BE49-F238E27FC236}">
                <a16:creationId xmlns:a16="http://schemas.microsoft.com/office/drawing/2014/main" id="{0615651A-565F-4EDA-BAF8-95F313E0769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43674" y="2833914"/>
            <a:ext cx="727587" cy="727587"/>
          </a:xfrm>
          <a:prstGeom prst="rect">
            <a:avLst/>
          </a:prstGeom>
        </p:spPr>
      </p:pic>
      <p:pic>
        <p:nvPicPr>
          <p:cNvPr id="33" name="Picture 32">
            <a:extLst>
              <a:ext uri="{FF2B5EF4-FFF2-40B4-BE49-F238E27FC236}">
                <a16:creationId xmlns:a16="http://schemas.microsoft.com/office/drawing/2014/main" id="{30565D47-C7B5-4A40-8A07-76111D41C067}"/>
              </a:ext>
            </a:extLst>
          </p:cNvPr>
          <p:cNvPicPr>
            <a:picLocks noChangeAspect="1"/>
          </p:cNvPicPr>
          <p:nvPr/>
        </p:nvPicPr>
        <p:blipFill>
          <a:blip r:embed="rId8"/>
          <a:stretch>
            <a:fillRect/>
          </a:stretch>
        </p:blipFill>
        <p:spPr>
          <a:xfrm>
            <a:off x="7332074" y="3150999"/>
            <a:ext cx="1907592" cy="365125"/>
          </a:xfrm>
          <a:prstGeom prst="rect">
            <a:avLst/>
          </a:prstGeom>
        </p:spPr>
      </p:pic>
      <p:pic>
        <p:nvPicPr>
          <p:cNvPr id="57" name="Picture 56">
            <a:extLst>
              <a:ext uri="{FF2B5EF4-FFF2-40B4-BE49-F238E27FC236}">
                <a16:creationId xmlns:a16="http://schemas.microsoft.com/office/drawing/2014/main" id="{A8BF2EEF-15B6-4528-BF43-570623387BA0}"/>
              </a:ext>
            </a:extLst>
          </p:cNvPr>
          <p:cNvPicPr>
            <a:picLocks noChangeAspect="1"/>
          </p:cNvPicPr>
          <p:nvPr/>
        </p:nvPicPr>
        <p:blipFill rotWithShape="1">
          <a:blip r:embed="rId9">
            <a:extLst>
              <a:ext uri="{28A0092B-C50C-407E-A947-70E740481C1C}">
                <a14:useLocalDpi xmlns:a14="http://schemas.microsoft.com/office/drawing/2010/main" val="0"/>
              </a:ext>
            </a:extLst>
          </a:blip>
          <a:srcRect l="30935" r="30289" b="79795"/>
          <a:stretch/>
        </p:blipFill>
        <p:spPr>
          <a:xfrm>
            <a:off x="8509814" y="2253679"/>
            <a:ext cx="1739844" cy="794935"/>
          </a:xfrm>
          <a:prstGeom prst="rect">
            <a:avLst/>
          </a:prstGeom>
        </p:spPr>
      </p:pic>
      <p:pic>
        <p:nvPicPr>
          <p:cNvPr id="60" name="Graphic 59">
            <a:extLst>
              <a:ext uri="{FF2B5EF4-FFF2-40B4-BE49-F238E27FC236}">
                <a16:creationId xmlns:a16="http://schemas.microsoft.com/office/drawing/2014/main" id="{48BC9B19-FCD2-4C99-8C47-50C7C0C9056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699506" y="2941848"/>
            <a:ext cx="1767319" cy="1088615"/>
          </a:xfrm>
          <a:prstGeom prst="rect">
            <a:avLst/>
          </a:prstGeom>
        </p:spPr>
      </p:pic>
      <p:sp>
        <p:nvSpPr>
          <p:cNvPr id="67" name="Rectangle 66">
            <a:extLst>
              <a:ext uri="{FF2B5EF4-FFF2-40B4-BE49-F238E27FC236}">
                <a16:creationId xmlns:a16="http://schemas.microsoft.com/office/drawing/2014/main" id="{7F69C47F-FDFB-4384-8FCC-EE973122FC57}"/>
              </a:ext>
            </a:extLst>
          </p:cNvPr>
          <p:cNvSpPr/>
          <p:nvPr/>
        </p:nvSpPr>
        <p:spPr>
          <a:xfrm>
            <a:off x="4048432" y="1925794"/>
            <a:ext cx="3155079" cy="236999"/>
          </a:xfrm>
          <a:prstGeom prst="rect">
            <a:avLst/>
          </a:prstGeom>
          <a:solidFill>
            <a:srgbClr val="44546A">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Rectangle 67">
            <a:extLst>
              <a:ext uri="{FF2B5EF4-FFF2-40B4-BE49-F238E27FC236}">
                <a16:creationId xmlns:a16="http://schemas.microsoft.com/office/drawing/2014/main" id="{3A6540DF-315C-41E8-8838-AA28521645BC}"/>
              </a:ext>
            </a:extLst>
          </p:cNvPr>
          <p:cNvSpPr/>
          <p:nvPr/>
        </p:nvSpPr>
        <p:spPr>
          <a:xfrm>
            <a:off x="7466260" y="1934747"/>
            <a:ext cx="3155079" cy="236999"/>
          </a:xfrm>
          <a:prstGeom prst="rect">
            <a:avLst/>
          </a:prstGeom>
          <a:solidFill>
            <a:srgbClr val="44546A">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Rectangle 63">
            <a:extLst>
              <a:ext uri="{FF2B5EF4-FFF2-40B4-BE49-F238E27FC236}">
                <a16:creationId xmlns:a16="http://schemas.microsoft.com/office/drawing/2014/main" id="{EBD10B86-50C5-48DB-9E91-300AFF63C27A}"/>
              </a:ext>
            </a:extLst>
          </p:cNvPr>
          <p:cNvSpPr/>
          <p:nvPr/>
        </p:nvSpPr>
        <p:spPr>
          <a:xfrm>
            <a:off x="526015" y="4082235"/>
            <a:ext cx="10095323" cy="167435"/>
          </a:xfrm>
          <a:prstGeom prst="rect">
            <a:avLst/>
          </a:prstGeom>
          <a:solidFill>
            <a:srgbClr val="C00000">
              <a:alpha val="74902"/>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TextBox 68">
            <a:extLst>
              <a:ext uri="{FF2B5EF4-FFF2-40B4-BE49-F238E27FC236}">
                <a16:creationId xmlns:a16="http://schemas.microsoft.com/office/drawing/2014/main" id="{93781F4A-F401-4FB3-A5FC-BE24584A9177}"/>
              </a:ext>
            </a:extLst>
          </p:cNvPr>
          <p:cNvSpPr txBox="1"/>
          <p:nvPr/>
        </p:nvSpPr>
        <p:spPr>
          <a:xfrm>
            <a:off x="5985656" y="3346434"/>
            <a:ext cx="595035" cy="584775"/>
          </a:xfrm>
          <a:prstGeom prst="rect">
            <a:avLst/>
          </a:prstGeom>
          <a:noFill/>
        </p:spPr>
        <p:txBody>
          <a:bodyPr wrap="none" rtlCol="0">
            <a:spAutoFit/>
          </a:bodyPr>
          <a:lstStyle/>
          <a:p>
            <a:r>
              <a:rPr lang="fr-FR" sz="3200" dirty="0"/>
              <a:t>…</a:t>
            </a:r>
          </a:p>
        </p:txBody>
      </p:sp>
      <p:sp>
        <p:nvSpPr>
          <p:cNvPr id="71" name="TextBox 70">
            <a:extLst>
              <a:ext uri="{FF2B5EF4-FFF2-40B4-BE49-F238E27FC236}">
                <a16:creationId xmlns:a16="http://schemas.microsoft.com/office/drawing/2014/main" id="{4B96B881-6D9D-4EF2-A997-6D84F341095F}"/>
              </a:ext>
            </a:extLst>
          </p:cNvPr>
          <p:cNvSpPr txBox="1"/>
          <p:nvPr/>
        </p:nvSpPr>
        <p:spPr>
          <a:xfrm>
            <a:off x="7408021" y="1254455"/>
            <a:ext cx="3081293" cy="369332"/>
          </a:xfrm>
          <a:prstGeom prst="rect">
            <a:avLst/>
          </a:prstGeom>
          <a:noFill/>
        </p:spPr>
        <p:txBody>
          <a:bodyPr wrap="none" rtlCol="0">
            <a:spAutoFit/>
          </a:bodyPr>
          <a:lstStyle/>
          <a:p>
            <a:pPr algn="ctr"/>
            <a:r>
              <a:rPr lang="fr-FR" dirty="0"/>
              <a:t>Données du web sémantique</a:t>
            </a:r>
          </a:p>
        </p:txBody>
      </p:sp>
      <p:pic>
        <p:nvPicPr>
          <p:cNvPr id="73" name="Graphic 72">
            <a:extLst>
              <a:ext uri="{FF2B5EF4-FFF2-40B4-BE49-F238E27FC236}">
                <a16:creationId xmlns:a16="http://schemas.microsoft.com/office/drawing/2014/main" id="{6D516A39-72ED-4EA8-9410-E83FA39EDE91}"/>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98399" y="4898688"/>
            <a:ext cx="932269" cy="932269"/>
          </a:xfrm>
          <a:prstGeom prst="rect">
            <a:avLst/>
          </a:prstGeom>
        </p:spPr>
      </p:pic>
      <p:pic>
        <p:nvPicPr>
          <p:cNvPr id="79" name="Graphic 78">
            <a:extLst>
              <a:ext uri="{FF2B5EF4-FFF2-40B4-BE49-F238E27FC236}">
                <a16:creationId xmlns:a16="http://schemas.microsoft.com/office/drawing/2014/main" id="{2075718C-0E95-4985-BA3B-13E6F5FC1C6E}"/>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504069" y="4930195"/>
            <a:ext cx="796907" cy="796907"/>
          </a:xfrm>
          <a:prstGeom prst="rect">
            <a:avLst/>
          </a:prstGeom>
        </p:spPr>
      </p:pic>
      <p:pic>
        <p:nvPicPr>
          <p:cNvPr id="81" name="Graphic 80">
            <a:extLst>
              <a:ext uri="{FF2B5EF4-FFF2-40B4-BE49-F238E27FC236}">
                <a16:creationId xmlns:a16="http://schemas.microsoft.com/office/drawing/2014/main" id="{E0D011D8-9F33-43C8-9C0C-FDA5A75854DE}"/>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642432" y="4930196"/>
            <a:ext cx="794936" cy="794936"/>
          </a:xfrm>
          <a:prstGeom prst="rect">
            <a:avLst/>
          </a:prstGeom>
        </p:spPr>
      </p:pic>
      <p:sp>
        <p:nvSpPr>
          <p:cNvPr id="83" name="Titre 1">
            <a:extLst>
              <a:ext uri="{FF2B5EF4-FFF2-40B4-BE49-F238E27FC236}">
                <a16:creationId xmlns:a16="http://schemas.microsoft.com/office/drawing/2014/main" id="{FBCB660B-633E-4A4C-9CA7-47B0E0B6F803}"/>
              </a:ext>
            </a:extLst>
          </p:cNvPr>
          <p:cNvSpPr txBox="1">
            <a:spLocks/>
          </p:cNvSpPr>
          <p:nvPr/>
        </p:nvSpPr>
        <p:spPr>
          <a:xfrm>
            <a:off x="727856" y="4115352"/>
            <a:ext cx="10515600" cy="794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Ø"/>
            </a:pPr>
            <a:r>
              <a:rPr lang="fr-FR" sz="2800" dirty="0"/>
              <a:t>Un changement de point de vue</a:t>
            </a:r>
          </a:p>
        </p:txBody>
      </p:sp>
      <p:sp>
        <p:nvSpPr>
          <p:cNvPr id="82" name="Oval 81">
            <a:extLst>
              <a:ext uri="{FF2B5EF4-FFF2-40B4-BE49-F238E27FC236}">
                <a16:creationId xmlns:a16="http://schemas.microsoft.com/office/drawing/2014/main" id="{2FF0FB8A-9A52-4E53-A8C7-5A80A56DA3CD}"/>
              </a:ext>
            </a:extLst>
          </p:cNvPr>
          <p:cNvSpPr/>
          <p:nvPr/>
        </p:nvSpPr>
        <p:spPr>
          <a:xfrm>
            <a:off x="2234286" y="4709830"/>
            <a:ext cx="1282758" cy="12356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5" name="Graphic 84">
            <a:extLst>
              <a:ext uri="{FF2B5EF4-FFF2-40B4-BE49-F238E27FC236}">
                <a16:creationId xmlns:a16="http://schemas.microsoft.com/office/drawing/2014/main" id="{A17024D6-2896-4803-973F-A85AC3B970D7}"/>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303049" y="4980867"/>
            <a:ext cx="796907" cy="796907"/>
          </a:xfrm>
          <a:prstGeom prst="rect">
            <a:avLst/>
          </a:prstGeom>
        </p:spPr>
      </p:pic>
      <p:sp>
        <p:nvSpPr>
          <p:cNvPr id="84" name="Rectangle 83">
            <a:extLst>
              <a:ext uri="{FF2B5EF4-FFF2-40B4-BE49-F238E27FC236}">
                <a16:creationId xmlns:a16="http://schemas.microsoft.com/office/drawing/2014/main" id="{878FE66C-BE3A-4D22-82F1-A905130A9182}"/>
              </a:ext>
            </a:extLst>
          </p:cNvPr>
          <p:cNvSpPr/>
          <p:nvPr/>
        </p:nvSpPr>
        <p:spPr>
          <a:xfrm>
            <a:off x="5078717" y="4829248"/>
            <a:ext cx="5036963" cy="10637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6" name="Arrow: Right 85">
            <a:extLst>
              <a:ext uri="{FF2B5EF4-FFF2-40B4-BE49-F238E27FC236}">
                <a16:creationId xmlns:a16="http://schemas.microsoft.com/office/drawing/2014/main" id="{EFEC5539-2623-430A-9E6B-52D6DBBFFD26}"/>
              </a:ext>
            </a:extLst>
          </p:cNvPr>
          <p:cNvSpPr/>
          <p:nvPr/>
        </p:nvSpPr>
        <p:spPr>
          <a:xfrm>
            <a:off x="3951837" y="4980867"/>
            <a:ext cx="587502" cy="532282"/>
          </a:xfrm>
          <a:prstGeom prst="rightArrow">
            <a:avLst/>
          </a:prstGeom>
          <a:solidFill>
            <a:srgbClr val="4454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7" name="TextBox 86">
            <a:extLst>
              <a:ext uri="{FF2B5EF4-FFF2-40B4-BE49-F238E27FC236}">
                <a16:creationId xmlns:a16="http://schemas.microsoft.com/office/drawing/2014/main" id="{EB183CFF-AFE2-49E0-9A22-7245FC4079EB}"/>
              </a:ext>
            </a:extLst>
          </p:cNvPr>
          <p:cNvSpPr txBox="1"/>
          <p:nvPr/>
        </p:nvSpPr>
        <p:spPr>
          <a:xfrm>
            <a:off x="2028901" y="5836736"/>
            <a:ext cx="1553630" cy="369332"/>
          </a:xfrm>
          <a:prstGeom prst="rect">
            <a:avLst/>
          </a:prstGeom>
          <a:noFill/>
        </p:spPr>
        <p:txBody>
          <a:bodyPr wrap="none" rtlCol="0">
            <a:spAutoFit/>
          </a:bodyPr>
          <a:lstStyle/>
          <a:p>
            <a:r>
              <a:rPr lang="fr-FR" dirty="0"/>
              <a:t>Contenu Web</a:t>
            </a:r>
          </a:p>
        </p:txBody>
      </p:sp>
      <p:sp>
        <p:nvSpPr>
          <p:cNvPr id="89" name="TextBox 88">
            <a:extLst>
              <a:ext uri="{FF2B5EF4-FFF2-40B4-BE49-F238E27FC236}">
                <a16:creationId xmlns:a16="http://schemas.microsoft.com/office/drawing/2014/main" id="{2B5B87D7-DAE1-4083-9771-8B09138F76EA}"/>
              </a:ext>
            </a:extLst>
          </p:cNvPr>
          <p:cNvSpPr txBox="1"/>
          <p:nvPr/>
        </p:nvSpPr>
        <p:spPr>
          <a:xfrm>
            <a:off x="4472217" y="5970789"/>
            <a:ext cx="6342570" cy="369332"/>
          </a:xfrm>
          <a:prstGeom prst="rect">
            <a:avLst/>
          </a:prstGeom>
          <a:noFill/>
        </p:spPr>
        <p:txBody>
          <a:bodyPr wrap="none" rtlCol="0">
            <a:spAutoFit/>
          </a:bodyPr>
          <a:lstStyle/>
          <a:p>
            <a:r>
              <a:rPr lang="fr-FR" dirty="0"/>
              <a:t>Réseaux d’auteurs ayant production web + livres + évènements</a:t>
            </a:r>
          </a:p>
        </p:txBody>
      </p:sp>
      <p:pic>
        <p:nvPicPr>
          <p:cNvPr id="90" name="Graphic 89">
            <a:extLst>
              <a:ext uri="{FF2B5EF4-FFF2-40B4-BE49-F238E27FC236}">
                <a16:creationId xmlns:a16="http://schemas.microsoft.com/office/drawing/2014/main" id="{263ED50D-084E-46CB-A7A3-DCA1FF278ED1}"/>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926854" y="5006930"/>
            <a:ext cx="673832" cy="673832"/>
          </a:xfrm>
          <a:prstGeom prst="rect">
            <a:avLst/>
          </a:prstGeom>
        </p:spPr>
      </p:pic>
      <p:pic>
        <p:nvPicPr>
          <p:cNvPr id="1026" name="Picture 2" descr="Résultat de recherche d'images pour &quot;bnf logo&quot;">
            <a:extLst>
              <a:ext uri="{FF2B5EF4-FFF2-40B4-BE49-F238E27FC236}">
                <a16:creationId xmlns:a16="http://schemas.microsoft.com/office/drawing/2014/main" id="{C6C4D3F4-69DA-4B73-9AE3-991E2A4D6E62}"/>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259306" y="2337010"/>
            <a:ext cx="1259804" cy="664557"/>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numéro de diapositive 2">
            <a:extLst>
              <a:ext uri="{FF2B5EF4-FFF2-40B4-BE49-F238E27FC236}">
                <a16:creationId xmlns:a16="http://schemas.microsoft.com/office/drawing/2014/main" id="{99D2E4FA-3050-4C36-8D81-76CD6B28869E}"/>
              </a:ext>
            </a:extLst>
          </p:cNvPr>
          <p:cNvSpPr>
            <a:spLocks noGrp="1"/>
          </p:cNvSpPr>
          <p:nvPr>
            <p:ph type="sldNum" sz="quarter" idx="12"/>
          </p:nvPr>
        </p:nvSpPr>
        <p:spPr/>
        <p:txBody>
          <a:bodyPr/>
          <a:lstStyle/>
          <a:p>
            <a:fld id="{6113E31D-E2AB-40D1-8B51-AFA5AFEF393A}" type="slidenum">
              <a:rPr lang="en-US" smtClean="0"/>
              <a:t>10</a:t>
            </a:fld>
            <a:endParaRPr lang="en-US" dirty="0"/>
          </a:p>
        </p:txBody>
      </p:sp>
    </p:spTree>
    <p:extLst>
      <p:ext uri="{BB962C8B-B14F-4D97-AF65-F5344CB8AC3E}">
        <p14:creationId xmlns:p14="http://schemas.microsoft.com/office/powerpoint/2010/main" val="341336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graphicFrame>
        <p:nvGraphicFramePr>
          <p:cNvPr id="40" name="Table 39">
            <a:extLst>
              <a:ext uri="{FF2B5EF4-FFF2-40B4-BE49-F238E27FC236}">
                <a16:creationId xmlns:a16="http://schemas.microsoft.com/office/drawing/2014/main" id="{119E144F-DCC7-4FF6-8D7E-8E672B7B3D96}"/>
              </a:ext>
            </a:extLst>
          </p:cNvPr>
          <p:cNvGraphicFramePr>
            <a:graphicFrameLocks noGrp="1"/>
          </p:cNvGraphicFramePr>
          <p:nvPr>
            <p:extLst>
              <p:ext uri="{D42A27DB-BD31-4B8C-83A1-F6EECF244321}">
                <p14:modId xmlns:p14="http://schemas.microsoft.com/office/powerpoint/2010/main" val="1358358310"/>
              </p:ext>
            </p:extLst>
          </p:nvPr>
        </p:nvGraphicFramePr>
        <p:xfrm>
          <a:off x="401588" y="1280155"/>
          <a:ext cx="9580612" cy="4297680"/>
        </p:xfrm>
        <a:graphic>
          <a:graphicData uri="http://schemas.openxmlformats.org/drawingml/2006/table">
            <a:tbl>
              <a:tblPr firstRow="1" bandRow="1">
                <a:tableStyleId>{EB9631B5-78F2-41C9-869B-9F39066F8104}</a:tableStyleId>
              </a:tblPr>
              <a:tblGrid>
                <a:gridCol w="2395153">
                  <a:extLst>
                    <a:ext uri="{9D8B030D-6E8A-4147-A177-3AD203B41FA5}">
                      <a16:colId xmlns:a16="http://schemas.microsoft.com/office/drawing/2014/main" val="2090302481"/>
                    </a:ext>
                  </a:extLst>
                </a:gridCol>
                <a:gridCol w="2395153">
                  <a:extLst>
                    <a:ext uri="{9D8B030D-6E8A-4147-A177-3AD203B41FA5}">
                      <a16:colId xmlns:a16="http://schemas.microsoft.com/office/drawing/2014/main" val="3963737600"/>
                    </a:ext>
                  </a:extLst>
                </a:gridCol>
                <a:gridCol w="2395153">
                  <a:extLst>
                    <a:ext uri="{9D8B030D-6E8A-4147-A177-3AD203B41FA5}">
                      <a16:colId xmlns:a16="http://schemas.microsoft.com/office/drawing/2014/main" val="1537211672"/>
                    </a:ext>
                  </a:extLst>
                </a:gridCol>
                <a:gridCol w="2395153">
                  <a:extLst>
                    <a:ext uri="{9D8B030D-6E8A-4147-A177-3AD203B41FA5}">
                      <a16:colId xmlns:a16="http://schemas.microsoft.com/office/drawing/2014/main" val="1929805067"/>
                    </a:ext>
                  </a:extLst>
                </a:gridCol>
              </a:tblGrid>
              <a:tr h="370840">
                <a:tc>
                  <a:txBody>
                    <a:bodyPr/>
                    <a:lstStyle/>
                    <a:p>
                      <a:endParaRPr lang="fr-FR" dirty="0"/>
                    </a:p>
                  </a:txBody>
                  <a:tcPr>
                    <a:lnL>
                      <a:noFill/>
                    </a:lnL>
                    <a:lnR>
                      <a:noFill/>
                    </a:lnR>
                    <a:lnT w="25400" cmpd="sng">
                      <a:noFill/>
                    </a:lnT>
                    <a:lnB w="254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err="1"/>
                        <a:t>Scrapping</a:t>
                      </a:r>
                      <a:r>
                        <a:rPr lang="fr-FR" dirty="0"/>
                        <a:t> de sites de « référence »</a:t>
                      </a:r>
                    </a:p>
                    <a:p>
                      <a:pPr algn="ctr"/>
                      <a:endParaRPr lang="fr-FR" dirty="0"/>
                    </a:p>
                  </a:txBody>
                  <a:tcPr>
                    <a:lnL>
                      <a:noFill/>
                    </a:lnL>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Données du web social</a:t>
                      </a:r>
                    </a:p>
                    <a:p>
                      <a:pPr algn="ctr"/>
                      <a:endParaRPr lang="fr-FR" dirty="0"/>
                    </a:p>
                  </a:txBody>
                  <a:tcP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Données du web sémantique</a:t>
                      </a:r>
                    </a:p>
                    <a:p>
                      <a:pPr algn="ctr"/>
                      <a:endParaRPr lang="fr-FR" dirty="0"/>
                    </a:p>
                  </a:txBody>
                  <a:tcPr>
                    <a:solidFill>
                      <a:srgbClr val="C00000"/>
                    </a:solidFill>
                  </a:tcPr>
                </a:tc>
                <a:extLst>
                  <a:ext uri="{0D108BD9-81ED-4DB2-BD59-A6C34878D82A}">
                    <a16:rowId xmlns:a16="http://schemas.microsoft.com/office/drawing/2014/main" val="4080108752"/>
                  </a:ext>
                </a:extLst>
              </a:tr>
              <a:tr h="370840">
                <a:tc>
                  <a:txBody>
                    <a:bodyPr/>
                    <a:lstStyle/>
                    <a:p>
                      <a:pPr marL="0" indent="0">
                        <a:buFontTx/>
                        <a:buNone/>
                      </a:pPr>
                      <a:r>
                        <a:rPr lang="fr-FR" dirty="0"/>
                        <a:t>Qualité de formalisation</a:t>
                      </a:r>
                    </a:p>
                  </a:txBody>
                  <a:tcPr>
                    <a:lnT w="25400" cmpd="sng">
                      <a:noFill/>
                    </a:lnT>
                  </a:tcPr>
                </a:tc>
                <a:tc>
                  <a:txBody>
                    <a:bodyPr/>
                    <a:lstStyle/>
                    <a:p>
                      <a:r>
                        <a:rPr lang="fr-FR" dirty="0"/>
                        <a:t>- très peu formatées</a:t>
                      </a:r>
                    </a:p>
                    <a:p>
                      <a:pPr marL="0" indent="0">
                        <a:buFontTx/>
                        <a:buNone/>
                      </a:pPr>
                      <a:r>
                        <a:rPr lang="fr-FR" dirty="0"/>
                        <a:t>- souvent textuelles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Formatées</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formatées + vérifiées</a:t>
                      </a:r>
                    </a:p>
                    <a:p>
                      <a:endParaRPr lang="fr-FR" dirty="0"/>
                    </a:p>
                  </a:txBody>
                  <a:tcPr/>
                </a:tc>
                <a:extLst>
                  <a:ext uri="{0D108BD9-81ED-4DB2-BD59-A6C34878D82A}">
                    <a16:rowId xmlns:a16="http://schemas.microsoft.com/office/drawing/2014/main" val="4041975337"/>
                  </a:ext>
                </a:extLst>
              </a:tr>
              <a:tr h="370840">
                <a:tc>
                  <a:txBody>
                    <a:bodyPr/>
                    <a:lstStyle/>
                    <a:p>
                      <a:pPr marL="0" indent="0">
                        <a:buFontTx/>
                        <a:buNone/>
                      </a:pPr>
                      <a:r>
                        <a:rPr lang="fr-FR" dirty="0"/>
                        <a:t>Informations disponibles</a:t>
                      </a:r>
                    </a:p>
                  </a:txBody>
                  <a:tcPr/>
                </a:tc>
                <a:tc>
                  <a:txBody>
                    <a:bodyPr/>
                    <a:lstStyle/>
                    <a:p>
                      <a:pPr marL="285750" indent="-285750">
                        <a:buFontTx/>
                        <a:buChar char="-"/>
                      </a:pPr>
                      <a:r>
                        <a:rPr lang="fr-FR" dirty="0"/>
                        <a:t>Profils auteurs </a:t>
                      </a:r>
                    </a:p>
                    <a:p>
                      <a:pPr marL="285750" indent="-285750">
                        <a:buFontTx/>
                        <a:buChar char="-"/>
                      </a:pPr>
                      <a:r>
                        <a:rPr lang="fr-FR" dirty="0"/>
                        <a:t>Bibliographies</a:t>
                      </a:r>
                    </a:p>
                    <a:p>
                      <a:pPr marL="285750" indent="-285750">
                        <a:buFontTx/>
                        <a:buChar char="-"/>
                      </a:pPr>
                      <a:r>
                        <a:rPr lang="fr-FR" dirty="0"/>
                        <a:t>Références web</a:t>
                      </a:r>
                    </a:p>
                  </a:txBody>
                  <a:tcPr/>
                </a:tc>
                <a:tc>
                  <a:txBody>
                    <a:bodyPr/>
                    <a:lstStyle/>
                    <a:p>
                      <a:pPr marL="285750" indent="-285750">
                        <a:buFontTx/>
                        <a:buChar char="-"/>
                      </a:pPr>
                      <a:r>
                        <a:rPr lang="fr-FR" dirty="0"/>
                        <a:t>Profils auteurs </a:t>
                      </a:r>
                    </a:p>
                    <a:p>
                      <a:pPr marL="285750" indent="-285750">
                        <a:buFontTx/>
                        <a:buChar char="-"/>
                      </a:pPr>
                      <a:r>
                        <a:rPr lang="fr-FR" dirty="0"/>
                        <a:t>Productions</a:t>
                      </a:r>
                    </a:p>
                    <a:p>
                      <a:pPr marL="285750" indent="-285750">
                        <a:buFontTx/>
                        <a:buChar char="-"/>
                      </a:pPr>
                      <a:r>
                        <a:rPr lang="fr-FR" dirty="0"/>
                        <a:t>Evènements + liens</a:t>
                      </a:r>
                    </a:p>
                    <a:p>
                      <a:endParaRPr lang="fr-FR" dirty="0"/>
                    </a:p>
                  </a:txBody>
                  <a:tcPr/>
                </a:tc>
                <a:tc>
                  <a:txBody>
                    <a:bodyPr/>
                    <a:lstStyle/>
                    <a:p>
                      <a:pPr marL="285750" indent="-285750">
                        <a:buFontTx/>
                        <a:buChar char="-"/>
                      </a:pPr>
                      <a:r>
                        <a:rPr lang="fr-FR" dirty="0"/>
                        <a:t>Profils auteurs </a:t>
                      </a:r>
                    </a:p>
                    <a:p>
                      <a:pPr marL="285750" indent="-285750">
                        <a:buFontTx/>
                        <a:buChar char="-"/>
                      </a:pPr>
                      <a:r>
                        <a:rPr lang="fr-FR" dirty="0"/>
                        <a:t>Bibliographies</a:t>
                      </a:r>
                    </a:p>
                    <a:p>
                      <a:pPr marL="285750" indent="-285750">
                        <a:buFontTx/>
                        <a:buChar char="-"/>
                      </a:pPr>
                      <a:r>
                        <a:rPr lang="fr-FR" dirty="0"/>
                        <a:t>Liens sémantiques</a:t>
                      </a:r>
                    </a:p>
                  </a:txBody>
                  <a:tcPr/>
                </a:tc>
                <a:extLst>
                  <a:ext uri="{0D108BD9-81ED-4DB2-BD59-A6C34878D82A}">
                    <a16:rowId xmlns:a16="http://schemas.microsoft.com/office/drawing/2014/main" val="496878344"/>
                  </a:ext>
                </a:extLst>
              </a:tr>
              <a:tr h="370840">
                <a:tc>
                  <a:txBody>
                    <a:bodyPr/>
                    <a:lstStyle/>
                    <a:p>
                      <a:r>
                        <a:rPr lang="fr-FR" dirty="0"/>
                        <a:t>Accès à l’information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Moteur de recherche</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API + M.R.</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API + M.R.</a:t>
                      </a:r>
                    </a:p>
                    <a:p>
                      <a:endParaRPr lang="fr-FR" dirty="0"/>
                    </a:p>
                  </a:txBody>
                  <a:tcPr/>
                </a:tc>
                <a:extLst>
                  <a:ext uri="{0D108BD9-81ED-4DB2-BD59-A6C34878D82A}">
                    <a16:rowId xmlns:a16="http://schemas.microsoft.com/office/drawing/2014/main" val="19383047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Garant éditorial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Garant « amateur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L’auteur et son réseau</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Garant « expert »</a:t>
                      </a:r>
                    </a:p>
                    <a:p>
                      <a:endParaRPr lang="fr-FR" dirty="0"/>
                    </a:p>
                  </a:txBody>
                  <a:tcPr/>
                </a:tc>
                <a:extLst>
                  <a:ext uri="{0D108BD9-81ED-4DB2-BD59-A6C34878D82A}">
                    <a16:rowId xmlns:a16="http://schemas.microsoft.com/office/drawing/2014/main" val="2354195290"/>
                  </a:ext>
                </a:extLst>
              </a:tr>
            </a:tbl>
          </a:graphicData>
        </a:graphic>
      </p:graphicFrame>
      <p:sp>
        <p:nvSpPr>
          <p:cNvPr id="41" name="Titre 1">
            <a:extLst>
              <a:ext uri="{FF2B5EF4-FFF2-40B4-BE49-F238E27FC236}">
                <a16:creationId xmlns:a16="http://schemas.microsoft.com/office/drawing/2014/main" id="{02823AF4-9711-4F66-A19C-14F6B3919DA6}"/>
              </a:ext>
            </a:extLst>
          </p:cNvPr>
          <p:cNvSpPr>
            <a:spLocks noGrp="1"/>
          </p:cNvSpPr>
          <p:nvPr>
            <p:ph type="title"/>
          </p:nvPr>
        </p:nvSpPr>
        <p:spPr>
          <a:xfrm>
            <a:off x="143655" y="403051"/>
            <a:ext cx="10960510" cy="794935"/>
          </a:xfrm>
        </p:spPr>
        <p:txBody>
          <a:bodyPr>
            <a:normAutofit fontScale="90000"/>
          </a:bodyPr>
          <a:lstStyle/>
          <a:p>
            <a:r>
              <a:rPr lang="fr-FR" dirty="0"/>
              <a:t>Sources potentielles d’enrichissement « auteurs »</a:t>
            </a:r>
          </a:p>
        </p:txBody>
      </p:sp>
      <p:sp>
        <p:nvSpPr>
          <p:cNvPr id="2" name="Espace réservé du numéro de diapositive 1">
            <a:extLst>
              <a:ext uri="{FF2B5EF4-FFF2-40B4-BE49-F238E27FC236}">
                <a16:creationId xmlns:a16="http://schemas.microsoft.com/office/drawing/2014/main" id="{E6C712EC-F7B4-48C3-B960-92F7ADFC6F5C}"/>
              </a:ext>
            </a:extLst>
          </p:cNvPr>
          <p:cNvSpPr>
            <a:spLocks noGrp="1"/>
          </p:cNvSpPr>
          <p:nvPr>
            <p:ph type="sldNum" sz="quarter" idx="12"/>
          </p:nvPr>
        </p:nvSpPr>
        <p:spPr/>
        <p:txBody>
          <a:bodyPr/>
          <a:lstStyle/>
          <a:p>
            <a:fld id="{6113E31D-E2AB-40D1-8B51-AFA5AFEF393A}" type="slidenum">
              <a:rPr lang="en-US" smtClean="0"/>
              <a:t>11</a:t>
            </a:fld>
            <a:endParaRPr lang="en-US" dirty="0"/>
          </a:p>
        </p:txBody>
      </p:sp>
    </p:spTree>
    <p:extLst>
      <p:ext uri="{BB962C8B-B14F-4D97-AF65-F5344CB8AC3E}">
        <p14:creationId xmlns:p14="http://schemas.microsoft.com/office/powerpoint/2010/main" val="2179967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4328" y="436654"/>
            <a:ext cx="11532737" cy="794935"/>
          </a:xfrm>
        </p:spPr>
        <p:txBody>
          <a:bodyPr>
            <a:normAutofit fontScale="90000"/>
          </a:bodyPr>
          <a:lstStyle/>
          <a:p>
            <a:r>
              <a:rPr lang="fr-FR" dirty="0"/>
              <a:t>Informations obtenues via les sites de « référence »</a:t>
            </a:r>
            <a:br>
              <a:rPr lang="fr-FR" dirty="0"/>
            </a:br>
            <a:r>
              <a:rPr lang="fr-FR" dirty="0"/>
              <a:t> </a:t>
            </a:r>
          </a:p>
        </p:txBody>
      </p:sp>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34" name="Oval 33">
            <a:extLst>
              <a:ext uri="{FF2B5EF4-FFF2-40B4-BE49-F238E27FC236}">
                <a16:creationId xmlns:a16="http://schemas.microsoft.com/office/drawing/2014/main" id="{DBAD19A9-C77F-4A12-AE3E-A30072193DC8}"/>
              </a:ext>
            </a:extLst>
          </p:cNvPr>
          <p:cNvSpPr/>
          <p:nvPr/>
        </p:nvSpPr>
        <p:spPr>
          <a:xfrm>
            <a:off x="950070" y="3329601"/>
            <a:ext cx="2808514" cy="27338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ysClr val="windowText" lastClr="000000"/>
                </a:solidFill>
              </a:rPr>
              <a:t>SPLA</a:t>
            </a:r>
          </a:p>
          <a:p>
            <a:pPr algn="ctr"/>
            <a:r>
              <a:rPr lang="fr-FR" sz="1600" dirty="0">
                <a:solidFill>
                  <a:sysClr val="windowText" lastClr="000000"/>
                </a:solidFill>
              </a:rPr>
              <a:t>(193)</a:t>
            </a:r>
          </a:p>
        </p:txBody>
      </p:sp>
      <p:sp>
        <p:nvSpPr>
          <p:cNvPr id="37" name="Oval 36">
            <a:extLst>
              <a:ext uri="{FF2B5EF4-FFF2-40B4-BE49-F238E27FC236}">
                <a16:creationId xmlns:a16="http://schemas.microsoft.com/office/drawing/2014/main" id="{B70B003B-C970-48D9-9B92-295020C5C88F}"/>
              </a:ext>
            </a:extLst>
          </p:cNvPr>
          <p:cNvSpPr/>
          <p:nvPr/>
        </p:nvSpPr>
        <p:spPr>
          <a:xfrm>
            <a:off x="1777218" y="1269179"/>
            <a:ext cx="3344247" cy="32769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ysClr val="windowText" lastClr="000000"/>
                </a:solidFill>
              </a:rPr>
              <a:t>ILE EN ILE</a:t>
            </a:r>
          </a:p>
          <a:p>
            <a:pPr algn="ctr"/>
            <a:r>
              <a:rPr lang="fr-FR" sz="1600" dirty="0">
                <a:solidFill>
                  <a:sysClr val="windowText" lastClr="000000"/>
                </a:solidFill>
              </a:rPr>
              <a:t>(139)</a:t>
            </a:r>
          </a:p>
        </p:txBody>
      </p:sp>
      <p:sp>
        <p:nvSpPr>
          <p:cNvPr id="39" name="TextBox 38">
            <a:extLst>
              <a:ext uri="{FF2B5EF4-FFF2-40B4-BE49-F238E27FC236}">
                <a16:creationId xmlns:a16="http://schemas.microsoft.com/office/drawing/2014/main" id="{FCC30F7B-B285-423C-8FB0-9AE1E24228C8}"/>
              </a:ext>
            </a:extLst>
          </p:cNvPr>
          <p:cNvSpPr txBox="1"/>
          <p:nvPr/>
        </p:nvSpPr>
        <p:spPr>
          <a:xfrm>
            <a:off x="2706988" y="3729087"/>
            <a:ext cx="524503" cy="338554"/>
          </a:xfrm>
          <a:prstGeom prst="rect">
            <a:avLst/>
          </a:prstGeom>
          <a:noFill/>
        </p:spPr>
        <p:txBody>
          <a:bodyPr wrap="none" rtlCol="0">
            <a:spAutoFit/>
          </a:bodyPr>
          <a:lstStyle/>
          <a:p>
            <a:r>
              <a:rPr lang="fr-FR" sz="1600" dirty="0"/>
              <a:t>(69)</a:t>
            </a:r>
          </a:p>
        </p:txBody>
      </p:sp>
      <p:sp>
        <p:nvSpPr>
          <p:cNvPr id="41" name="TextBox 40">
            <a:extLst>
              <a:ext uri="{FF2B5EF4-FFF2-40B4-BE49-F238E27FC236}">
                <a16:creationId xmlns:a16="http://schemas.microsoft.com/office/drawing/2014/main" id="{65FF269A-7C16-49D1-9522-99D63B015F8A}"/>
              </a:ext>
            </a:extLst>
          </p:cNvPr>
          <p:cNvSpPr txBox="1"/>
          <p:nvPr/>
        </p:nvSpPr>
        <p:spPr>
          <a:xfrm>
            <a:off x="5603022" y="1621441"/>
            <a:ext cx="5073267" cy="2862322"/>
          </a:xfrm>
          <a:prstGeom prst="rect">
            <a:avLst/>
          </a:prstGeom>
          <a:noFill/>
        </p:spPr>
        <p:txBody>
          <a:bodyPr wrap="square" rtlCol="0">
            <a:spAutoFit/>
          </a:bodyPr>
          <a:lstStyle/>
          <a:p>
            <a:r>
              <a:rPr lang="fr-FR" dirty="0"/>
              <a:t>Meta-auteurs Excel: 31 auteurs/</a:t>
            </a:r>
          </a:p>
          <a:p>
            <a:r>
              <a:rPr lang="fr-FR" dirty="0"/>
              <a:t>17 VIAF / 14 BNF</a:t>
            </a:r>
          </a:p>
          <a:p>
            <a:r>
              <a:rPr lang="fr-FR" dirty="0"/>
              <a:t>Meta-final : 274 auteurs</a:t>
            </a:r>
          </a:p>
          <a:p>
            <a:r>
              <a:rPr lang="fr-FR" dirty="0"/>
              <a:t>74 VIAF / 86 BNF</a:t>
            </a:r>
          </a:p>
          <a:p>
            <a:endParaRPr lang="fr-FR" dirty="0"/>
          </a:p>
          <a:p>
            <a:r>
              <a:rPr lang="fr-FR" dirty="0"/>
              <a:t>MAIS… pas forcement complet</a:t>
            </a:r>
          </a:p>
          <a:p>
            <a:r>
              <a:rPr lang="fr-FR" dirty="0"/>
              <a:t>et comprends 44 doublons</a:t>
            </a:r>
          </a:p>
          <a:p>
            <a:pPr marL="285750" indent="-285750">
              <a:buFont typeface="Wingdings" panose="05000000000000000000" pitchFamily="2" charset="2"/>
              <a:buChar char="à"/>
            </a:pPr>
            <a:r>
              <a:rPr lang="fr-FR" dirty="0">
                <a:sym typeface="Wingdings" panose="05000000000000000000" pitchFamily="2" charset="2"/>
              </a:rPr>
              <a:t>nécessité d’avoir une description minimale et normalisée</a:t>
            </a:r>
          </a:p>
          <a:p>
            <a:pPr marL="285750" indent="-285750">
              <a:buFont typeface="Wingdings" panose="05000000000000000000" pitchFamily="2" charset="2"/>
              <a:buChar char="à"/>
            </a:pPr>
            <a:r>
              <a:rPr lang="fr-FR" dirty="0">
                <a:sym typeface="Wingdings" panose="05000000000000000000" pitchFamily="2" charset="2"/>
              </a:rPr>
              <a:t>Indépendante de la langue</a:t>
            </a:r>
          </a:p>
        </p:txBody>
      </p:sp>
      <p:pic>
        <p:nvPicPr>
          <p:cNvPr id="9" name="Image 8">
            <a:extLst>
              <a:ext uri="{FF2B5EF4-FFF2-40B4-BE49-F238E27FC236}">
                <a16:creationId xmlns:a16="http://schemas.microsoft.com/office/drawing/2014/main" id="{BB0E081D-D9A9-49E2-9938-6246887BFB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1449" y="4774894"/>
            <a:ext cx="1357231" cy="960920"/>
          </a:xfrm>
          <a:prstGeom prst="rect">
            <a:avLst/>
          </a:prstGeom>
        </p:spPr>
      </p:pic>
      <p:sp>
        <p:nvSpPr>
          <p:cNvPr id="5" name="ZoneTexte 4">
            <a:extLst>
              <a:ext uri="{FF2B5EF4-FFF2-40B4-BE49-F238E27FC236}">
                <a16:creationId xmlns:a16="http://schemas.microsoft.com/office/drawing/2014/main" id="{EB2F2840-8631-49B1-9096-6A1C8DFC803B}"/>
              </a:ext>
            </a:extLst>
          </p:cNvPr>
          <p:cNvSpPr txBox="1"/>
          <p:nvPr/>
        </p:nvSpPr>
        <p:spPr>
          <a:xfrm>
            <a:off x="6908680" y="4774894"/>
            <a:ext cx="340384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a:ln>
                  <a:noFill/>
                </a:ln>
                <a:solidFill>
                  <a:prstClr val="black"/>
                </a:solidFill>
                <a:effectLst/>
                <a:uLnTx/>
                <a:uFillTx/>
                <a:latin typeface="Calisto MT"/>
                <a:ea typeface="+mn-ea"/>
                <a:cs typeface="+mn-cs"/>
                <a:sym typeface="Wingdings" panose="05000000000000000000" pitchFamily="2" charset="2"/>
              </a:rPr>
              <a:t>Une solution : interroger le Wikidata via « OpenRefine » et une requête SPARQL</a:t>
            </a:r>
            <a:endParaRPr kumimoji="0" lang="fr-FR" sz="1800" b="0" i="0" u="none" strike="noStrike" kern="1200" cap="none" spc="0" normalizeH="0" baseline="0" noProof="0" dirty="0">
              <a:ln>
                <a:noFill/>
              </a:ln>
              <a:solidFill>
                <a:prstClr val="black"/>
              </a:solidFill>
              <a:effectLst/>
              <a:uLnTx/>
              <a:uFillTx/>
              <a:latin typeface="Calisto MT"/>
              <a:ea typeface="+mn-ea"/>
              <a:cs typeface="+mn-cs"/>
            </a:endParaRPr>
          </a:p>
        </p:txBody>
      </p:sp>
    </p:spTree>
    <p:extLst>
      <p:ext uri="{BB962C8B-B14F-4D97-AF65-F5344CB8AC3E}">
        <p14:creationId xmlns:p14="http://schemas.microsoft.com/office/powerpoint/2010/main" val="1879757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13</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11700" y="445025"/>
            <a:ext cx="8520600" cy="623400"/>
          </a:xfrm>
        </p:spPr>
        <p:txBody>
          <a:bodyPr>
            <a:normAutofit fontScale="90000"/>
          </a:bodyPr>
          <a:lstStyle/>
          <a:p>
            <a:r>
              <a:rPr lang="fr-FR" dirty="0"/>
              <a:t>Test Wikidata - SPARQL</a:t>
            </a:r>
          </a:p>
        </p:txBody>
      </p:sp>
      <p:sp>
        <p:nvSpPr>
          <p:cNvPr id="12" name="Rectangle 11">
            <a:extLst>
              <a:ext uri="{FF2B5EF4-FFF2-40B4-BE49-F238E27FC236}">
                <a16:creationId xmlns:a16="http://schemas.microsoft.com/office/drawing/2014/main" id="{5DAE53C4-E4C5-4216-906E-C734C98730F9}"/>
              </a:ext>
            </a:extLst>
          </p:cNvPr>
          <p:cNvSpPr/>
          <p:nvPr/>
        </p:nvSpPr>
        <p:spPr>
          <a:xfrm>
            <a:off x="5963147" y="572059"/>
            <a:ext cx="2969724" cy="369332"/>
          </a:xfrm>
          <a:prstGeom prst="rect">
            <a:avLst/>
          </a:prstGeom>
        </p:spPr>
        <p:txBody>
          <a:bodyPr wrap="none">
            <a:spAutoFit/>
          </a:bodyPr>
          <a:lstStyle/>
          <a:p>
            <a:r>
              <a:rPr lang="fr-FR" dirty="0">
                <a:hlinkClick r:id="rId2"/>
              </a:rPr>
              <a:t>https://query.wikidata.org/</a:t>
            </a:r>
            <a:r>
              <a:rPr lang="fr-FR" dirty="0"/>
              <a:t> </a:t>
            </a:r>
          </a:p>
        </p:txBody>
      </p:sp>
      <p:pic>
        <p:nvPicPr>
          <p:cNvPr id="18" name="Picture 17">
            <a:extLst>
              <a:ext uri="{FF2B5EF4-FFF2-40B4-BE49-F238E27FC236}">
                <a16:creationId xmlns:a16="http://schemas.microsoft.com/office/drawing/2014/main" id="{9723F6A7-6F47-420A-AF6D-CB3602B85336}"/>
              </a:ext>
            </a:extLst>
          </p:cNvPr>
          <p:cNvPicPr>
            <a:picLocks noChangeAspect="1"/>
          </p:cNvPicPr>
          <p:nvPr/>
        </p:nvPicPr>
        <p:blipFill>
          <a:blip r:embed="rId3"/>
          <a:stretch>
            <a:fillRect/>
          </a:stretch>
        </p:blipFill>
        <p:spPr>
          <a:xfrm>
            <a:off x="311700" y="1117202"/>
            <a:ext cx="10383078" cy="3327840"/>
          </a:xfrm>
          <a:prstGeom prst="rect">
            <a:avLst/>
          </a:prstGeom>
        </p:spPr>
      </p:pic>
      <p:sp>
        <p:nvSpPr>
          <p:cNvPr id="19" name="TextBox 18">
            <a:extLst>
              <a:ext uri="{FF2B5EF4-FFF2-40B4-BE49-F238E27FC236}">
                <a16:creationId xmlns:a16="http://schemas.microsoft.com/office/drawing/2014/main" id="{86CD9FD6-954B-43DE-80A8-4178A0B03D1C}"/>
              </a:ext>
            </a:extLst>
          </p:cNvPr>
          <p:cNvSpPr txBox="1"/>
          <p:nvPr/>
        </p:nvSpPr>
        <p:spPr>
          <a:xfrm>
            <a:off x="311700" y="4521242"/>
            <a:ext cx="8264257" cy="523220"/>
          </a:xfrm>
          <a:prstGeom prst="rect">
            <a:avLst/>
          </a:prstGeom>
          <a:noFill/>
        </p:spPr>
        <p:txBody>
          <a:bodyPr wrap="square" rtlCol="0">
            <a:spAutoFit/>
          </a:bodyPr>
          <a:lstStyle/>
          <a:p>
            <a:r>
              <a:rPr lang="fr-FR" sz="2800" dirty="0"/>
              <a:t>146 Résultats dont 25 nouveaux auteurs pertinents</a:t>
            </a:r>
          </a:p>
        </p:txBody>
      </p:sp>
      <p:sp>
        <p:nvSpPr>
          <p:cNvPr id="5" name="Rectangle 4">
            <a:extLst>
              <a:ext uri="{FF2B5EF4-FFF2-40B4-BE49-F238E27FC236}">
                <a16:creationId xmlns:a16="http://schemas.microsoft.com/office/drawing/2014/main" id="{F5FB4414-250E-4520-8E4A-8B640F9FC0A2}"/>
              </a:ext>
            </a:extLst>
          </p:cNvPr>
          <p:cNvSpPr/>
          <p:nvPr/>
        </p:nvSpPr>
        <p:spPr>
          <a:xfrm>
            <a:off x="1041103" y="2117035"/>
            <a:ext cx="9898341" cy="1728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99D932EC-180A-4395-8245-DAB1CAF3AB46}"/>
              </a:ext>
            </a:extLst>
          </p:cNvPr>
          <p:cNvSpPr/>
          <p:nvPr/>
        </p:nvSpPr>
        <p:spPr>
          <a:xfrm>
            <a:off x="1035508" y="2538110"/>
            <a:ext cx="3635884" cy="1728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1D850DEB-E750-4764-BC53-98B5E3F5586C}"/>
              </a:ext>
            </a:extLst>
          </p:cNvPr>
          <p:cNvSpPr txBox="1"/>
          <p:nvPr/>
        </p:nvSpPr>
        <p:spPr>
          <a:xfrm>
            <a:off x="7682948" y="1871794"/>
            <a:ext cx="3256496" cy="246221"/>
          </a:xfrm>
          <a:prstGeom prst="rect">
            <a:avLst/>
          </a:prstGeom>
          <a:solidFill>
            <a:schemeClr val="bg1"/>
          </a:solidFill>
          <a:ln>
            <a:solidFill>
              <a:schemeClr val="accent1"/>
            </a:solidFill>
          </a:ln>
        </p:spPr>
        <p:txBody>
          <a:bodyPr wrap="square" rtlCol="0">
            <a:spAutoFit/>
          </a:bodyPr>
          <a:lstStyle/>
          <a:p>
            <a:r>
              <a:rPr lang="fr-FR" sz="1000" dirty="0"/>
              <a:t>Occupation : écrivain, poète, essayiste…</a:t>
            </a:r>
          </a:p>
        </p:txBody>
      </p:sp>
      <p:sp>
        <p:nvSpPr>
          <p:cNvPr id="21" name="Rectangle 20">
            <a:extLst>
              <a:ext uri="{FF2B5EF4-FFF2-40B4-BE49-F238E27FC236}">
                <a16:creationId xmlns:a16="http://schemas.microsoft.com/office/drawing/2014/main" id="{323D5D8A-612C-4C85-B82E-C00EC5EA2A01}"/>
              </a:ext>
            </a:extLst>
          </p:cNvPr>
          <p:cNvSpPr/>
          <p:nvPr/>
        </p:nvSpPr>
        <p:spPr>
          <a:xfrm>
            <a:off x="1046570" y="2289090"/>
            <a:ext cx="9898341" cy="4352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TextBox 21">
            <a:extLst>
              <a:ext uri="{FF2B5EF4-FFF2-40B4-BE49-F238E27FC236}">
                <a16:creationId xmlns:a16="http://schemas.microsoft.com/office/drawing/2014/main" id="{4E6B4FBE-459E-457D-895B-AE5731F339B8}"/>
              </a:ext>
            </a:extLst>
          </p:cNvPr>
          <p:cNvSpPr txBox="1"/>
          <p:nvPr/>
        </p:nvSpPr>
        <p:spPr>
          <a:xfrm>
            <a:off x="7682948" y="2421174"/>
            <a:ext cx="3256496" cy="246221"/>
          </a:xfrm>
          <a:prstGeom prst="rect">
            <a:avLst/>
          </a:prstGeom>
          <a:solidFill>
            <a:schemeClr val="bg1"/>
          </a:solidFill>
          <a:ln>
            <a:solidFill>
              <a:schemeClr val="accent1"/>
            </a:solidFill>
          </a:ln>
        </p:spPr>
        <p:txBody>
          <a:bodyPr wrap="square" rtlCol="0">
            <a:spAutoFit/>
          </a:bodyPr>
          <a:lstStyle/>
          <a:p>
            <a:r>
              <a:rPr lang="fr-FR" sz="1000" dirty="0"/>
              <a:t>Né à </a:t>
            </a:r>
            <a:r>
              <a:rPr lang="fr-FR" sz="1000" dirty="0" err="1"/>
              <a:t>Haiti</a:t>
            </a:r>
            <a:endParaRPr lang="fr-FR" sz="1000" dirty="0"/>
          </a:p>
        </p:txBody>
      </p:sp>
      <p:sp>
        <p:nvSpPr>
          <p:cNvPr id="23" name="TextBox 22">
            <a:extLst>
              <a:ext uri="{FF2B5EF4-FFF2-40B4-BE49-F238E27FC236}">
                <a16:creationId xmlns:a16="http://schemas.microsoft.com/office/drawing/2014/main" id="{F4CCCD57-5B52-408D-BFD8-E0F52CF4CF35}"/>
              </a:ext>
            </a:extLst>
          </p:cNvPr>
          <p:cNvSpPr txBox="1"/>
          <p:nvPr/>
        </p:nvSpPr>
        <p:spPr>
          <a:xfrm>
            <a:off x="1423025" y="2724344"/>
            <a:ext cx="3256496" cy="246221"/>
          </a:xfrm>
          <a:prstGeom prst="rect">
            <a:avLst/>
          </a:prstGeom>
          <a:solidFill>
            <a:schemeClr val="bg1"/>
          </a:solidFill>
          <a:ln>
            <a:solidFill>
              <a:schemeClr val="accent1"/>
            </a:solidFill>
          </a:ln>
        </p:spPr>
        <p:txBody>
          <a:bodyPr wrap="square" rtlCol="0">
            <a:spAutoFit/>
          </a:bodyPr>
          <a:lstStyle/>
          <a:p>
            <a:r>
              <a:rPr lang="fr-FR" sz="1000" dirty="0"/>
              <a:t>Né après 1920</a:t>
            </a:r>
          </a:p>
        </p:txBody>
      </p:sp>
      <p:pic>
        <p:nvPicPr>
          <p:cNvPr id="20" name="Picture 9">
            <a:extLst>
              <a:ext uri="{FF2B5EF4-FFF2-40B4-BE49-F238E27FC236}">
                <a16:creationId xmlns:a16="http://schemas.microsoft.com/office/drawing/2014/main" id="{97AB2217-0EEA-4C72-B8D5-8FE0175D56A0}"/>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Tree>
    <p:extLst>
      <p:ext uri="{BB962C8B-B14F-4D97-AF65-F5344CB8AC3E}">
        <p14:creationId xmlns:p14="http://schemas.microsoft.com/office/powerpoint/2010/main" val="2738012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14</a:t>
            </a:fld>
            <a:endParaRPr lang="en-US" dirty="0">
              <a:solidFill>
                <a:schemeClr val="tx1"/>
              </a:solidFill>
            </a:endParaRPr>
          </a:p>
        </p:txBody>
      </p:sp>
      <p:sp>
        <p:nvSpPr>
          <p:cNvPr id="18" name="Title 4">
            <a:extLst>
              <a:ext uri="{FF2B5EF4-FFF2-40B4-BE49-F238E27FC236}">
                <a16:creationId xmlns:a16="http://schemas.microsoft.com/office/drawing/2014/main" id="{B73C04A9-C679-46A3-A65F-4B90BB7C0382}"/>
              </a:ext>
            </a:extLst>
          </p:cNvPr>
          <p:cNvSpPr>
            <a:spLocks noGrp="1"/>
          </p:cNvSpPr>
          <p:nvPr>
            <p:ph type="title"/>
          </p:nvPr>
        </p:nvSpPr>
        <p:spPr>
          <a:xfrm>
            <a:off x="371569" y="311036"/>
            <a:ext cx="10217755" cy="1177152"/>
          </a:xfrm>
        </p:spPr>
        <p:txBody>
          <a:bodyPr>
            <a:normAutofit/>
          </a:bodyPr>
          <a:lstStyle/>
          <a:p>
            <a:r>
              <a:rPr lang="fr-FR" dirty="0"/>
              <a:t>Consolidation des données</a:t>
            </a:r>
          </a:p>
        </p:txBody>
      </p:sp>
      <p:pic>
        <p:nvPicPr>
          <p:cNvPr id="20" name="Picture 19" descr="A close up of a logo&#10;&#10;Description automatically generated">
            <a:extLst>
              <a:ext uri="{FF2B5EF4-FFF2-40B4-BE49-F238E27FC236}">
                <a16:creationId xmlns:a16="http://schemas.microsoft.com/office/drawing/2014/main" id="{E6A7CB4C-C9EC-4F26-B9E2-1B399FB8DE60}"/>
              </a:ext>
            </a:extLst>
          </p:cNvPr>
          <p:cNvPicPr>
            <a:picLocks noChangeAspect="1"/>
          </p:cNvPicPr>
          <p:nvPr/>
        </p:nvPicPr>
        <p:blipFill>
          <a:blip r:embed="rId2"/>
          <a:stretch>
            <a:fillRect/>
          </a:stretch>
        </p:blipFill>
        <p:spPr>
          <a:xfrm>
            <a:off x="867218" y="2413235"/>
            <a:ext cx="1861691" cy="384291"/>
          </a:xfrm>
          <a:prstGeom prst="rect">
            <a:avLst/>
          </a:prstGeom>
        </p:spPr>
      </p:pic>
      <p:sp>
        <p:nvSpPr>
          <p:cNvPr id="24" name="Text Placeholder 10">
            <a:extLst>
              <a:ext uri="{FF2B5EF4-FFF2-40B4-BE49-F238E27FC236}">
                <a16:creationId xmlns:a16="http://schemas.microsoft.com/office/drawing/2014/main" id="{459A19D4-899F-4EAC-BB08-4F2D1C5E2667}"/>
              </a:ext>
            </a:extLst>
          </p:cNvPr>
          <p:cNvSpPr txBox="1">
            <a:spLocks/>
          </p:cNvSpPr>
          <p:nvPr/>
        </p:nvSpPr>
        <p:spPr>
          <a:xfrm>
            <a:off x="2925313" y="2277979"/>
            <a:ext cx="8056818" cy="26805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700" indent="0">
              <a:buFont typeface="Arial" panose="020B0604020202020204" pitchFamily="34" charset="0"/>
              <a:buNone/>
            </a:pPr>
            <a:r>
              <a:rPr lang="fr-FR" sz="1800" dirty="0"/>
              <a:t>OpenRefine permet de réaliser des recherches assistées dans des bases de données Ouvertes et Liées mais aussi à partir de répertoires d’autorités</a:t>
            </a:r>
            <a:r>
              <a:rPr lang="fr-FR" dirty="0"/>
              <a:t> </a:t>
            </a:r>
          </a:p>
        </p:txBody>
      </p:sp>
      <p:pic>
        <p:nvPicPr>
          <p:cNvPr id="7" name="Picture 6" descr="Diagram&#10;&#10;Description automatically generated">
            <a:extLst>
              <a:ext uri="{FF2B5EF4-FFF2-40B4-BE49-F238E27FC236}">
                <a16:creationId xmlns:a16="http://schemas.microsoft.com/office/drawing/2014/main" id="{C527D2D0-140B-49D7-B15F-FB8907DB05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6178" y="3362906"/>
            <a:ext cx="4551909" cy="2954476"/>
          </a:xfrm>
          <a:prstGeom prst="rect">
            <a:avLst/>
          </a:prstGeom>
        </p:spPr>
      </p:pic>
      <p:sp>
        <p:nvSpPr>
          <p:cNvPr id="8" name="TextBox 7">
            <a:extLst>
              <a:ext uri="{FF2B5EF4-FFF2-40B4-BE49-F238E27FC236}">
                <a16:creationId xmlns:a16="http://schemas.microsoft.com/office/drawing/2014/main" id="{EF2B16C1-E62F-4E97-A70E-8C352E16A775}"/>
              </a:ext>
            </a:extLst>
          </p:cNvPr>
          <p:cNvSpPr txBox="1"/>
          <p:nvPr/>
        </p:nvSpPr>
        <p:spPr>
          <a:xfrm>
            <a:off x="2533944" y="3422452"/>
            <a:ext cx="1907895" cy="923330"/>
          </a:xfrm>
          <a:prstGeom prst="rect">
            <a:avLst/>
          </a:prstGeom>
          <a:noFill/>
        </p:spPr>
        <p:txBody>
          <a:bodyPr wrap="none" rtlCol="0">
            <a:spAutoFit/>
          </a:bodyPr>
          <a:lstStyle/>
          <a:p>
            <a:r>
              <a:rPr lang="fr-FR" dirty="0"/>
              <a:t>Liste d’auteurs </a:t>
            </a:r>
          </a:p>
          <a:p>
            <a:r>
              <a:rPr lang="fr-FR" dirty="0"/>
              <a:t>issues de la phase</a:t>
            </a:r>
          </a:p>
          <a:p>
            <a:r>
              <a:rPr lang="fr-FR" dirty="0"/>
              <a:t>de </a:t>
            </a:r>
            <a:r>
              <a:rPr lang="fr-FR" i="1" dirty="0"/>
              <a:t>web </a:t>
            </a:r>
            <a:r>
              <a:rPr lang="fr-FR" i="1" dirty="0" err="1"/>
              <a:t>mining</a:t>
            </a:r>
            <a:endParaRPr lang="fr-FR" i="1" dirty="0"/>
          </a:p>
        </p:txBody>
      </p:sp>
      <p:sp>
        <p:nvSpPr>
          <p:cNvPr id="26" name="Rectangle 25">
            <a:extLst>
              <a:ext uri="{FF2B5EF4-FFF2-40B4-BE49-F238E27FC236}">
                <a16:creationId xmlns:a16="http://schemas.microsoft.com/office/drawing/2014/main" id="{A5B9B3DC-9810-4894-9097-9AD0AB6ABE95}"/>
              </a:ext>
            </a:extLst>
          </p:cNvPr>
          <p:cNvSpPr/>
          <p:nvPr/>
        </p:nvSpPr>
        <p:spPr>
          <a:xfrm>
            <a:off x="3316178" y="4419458"/>
            <a:ext cx="2360984" cy="8413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Picture 7">
            <a:extLst>
              <a:ext uri="{FF2B5EF4-FFF2-40B4-BE49-F238E27FC236}">
                <a16:creationId xmlns:a16="http://schemas.microsoft.com/office/drawing/2014/main" id="{6777FB30-AD94-4985-AAA7-EA9D94FB82A7}"/>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Tree>
    <p:extLst>
      <p:ext uri="{BB962C8B-B14F-4D97-AF65-F5344CB8AC3E}">
        <p14:creationId xmlns:p14="http://schemas.microsoft.com/office/powerpoint/2010/main" val="3838528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15</a:t>
            </a:fld>
            <a:endParaRPr lang="en-US" dirty="0">
              <a:solidFill>
                <a:schemeClr val="tx1"/>
              </a:solidFill>
            </a:endParaRPr>
          </a:p>
        </p:txBody>
      </p:sp>
      <p:pic>
        <p:nvPicPr>
          <p:cNvPr id="11" name="Picture 10">
            <a:extLst>
              <a:ext uri="{FF2B5EF4-FFF2-40B4-BE49-F238E27FC236}">
                <a16:creationId xmlns:a16="http://schemas.microsoft.com/office/drawing/2014/main" id="{9490EE63-9714-402F-9917-8AB7A574095C}"/>
              </a:ext>
            </a:extLst>
          </p:cNvPr>
          <p:cNvPicPr>
            <a:picLocks noChangeAspect="1"/>
          </p:cNvPicPr>
          <p:nvPr/>
        </p:nvPicPr>
        <p:blipFill>
          <a:blip r:embed="rId2"/>
          <a:stretch>
            <a:fillRect/>
          </a:stretch>
        </p:blipFill>
        <p:spPr>
          <a:xfrm>
            <a:off x="197369" y="1079498"/>
            <a:ext cx="10629900" cy="5276850"/>
          </a:xfrm>
          <a:prstGeom prst="rect">
            <a:avLst/>
          </a:prstGeom>
        </p:spPr>
      </p:pic>
      <p:sp>
        <p:nvSpPr>
          <p:cNvPr id="25" name="Title 4">
            <a:extLst>
              <a:ext uri="{FF2B5EF4-FFF2-40B4-BE49-F238E27FC236}">
                <a16:creationId xmlns:a16="http://schemas.microsoft.com/office/drawing/2014/main" id="{D4BCCF48-1E12-4BF8-8B80-FB17C5491E1C}"/>
              </a:ext>
            </a:extLst>
          </p:cNvPr>
          <p:cNvSpPr>
            <a:spLocks noGrp="1"/>
          </p:cNvSpPr>
          <p:nvPr>
            <p:ph type="title"/>
          </p:nvPr>
        </p:nvSpPr>
        <p:spPr>
          <a:xfrm>
            <a:off x="311700" y="189952"/>
            <a:ext cx="8520600" cy="623400"/>
          </a:xfrm>
        </p:spPr>
        <p:txBody>
          <a:bodyPr>
            <a:normAutofit fontScale="90000"/>
          </a:bodyPr>
          <a:lstStyle/>
          <a:p>
            <a:r>
              <a:rPr lang="fr-FR" dirty="0"/>
              <a:t>Insertion de la liste d’auteurs haïtiens</a:t>
            </a:r>
          </a:p>
        </p:txBody>
      </p:sp>
      <p:pic>
        <p:nvPicPr>
          <p:cNvPr id="12" name="Picture 7">
            <a:extLst>
              <a:ext uri="{FF2B5EF4-FFF2-40B4-BE49-F238E27FC236}">
                <a16:creationId xmlns:a16="http://schemas.microsoft.com/office/drawing/2014/main" id="{B64B13DB-3DD5-4A7A-BC24-726B0B95E6C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Tree>
    <p:extLst>
      <p:ext uri="{BB962C8B-B14F-4D97-AF65-F5344CB8AC3E}">
        <p14:creationId xmlns:p14="http://schemas.microsoft.com/office/powerpoint/2010/main" val="8506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16</a:t>
            </a:fld>
            <a:endParaRPr lang="en-US" dirty="0">
              <a:solidFill>
                <a:schemeClr val="tx1"/>
              </a:solidFill>
            </a:endParaRPr>
          </a:p>
        </p:txBody>
      </p:sp>
      <p:pic>
        <p:nvPicPr>
          <p:cNvPr id="7" name="Picture 6">
            <a:extLst>
              <a:ext uri="{FF2B5EF4-FFF2-40B4-BE49-F238E27FC236}">
                <a16:creationId xmlns:a16="http://schemas.microsoft.com/office/drawing/2014/main" id="{DFFC304C-B372-4CBF-B7F4-42182F05DF0D}"/>
              </a:ext>
            </a:extLst>
          </p:cNvPr>
          <p:cNvPicPr>
            <a:picLocks noChangeAspect="1"/>
          </p:cNvPicPr>
          <p:nvPr/>
        </p:nvPicPr>
        <p:blipFill>
          <a:blip r:embed="rId2"/>
          <a:stretch>
            <a:fillRect/>
          </a:stretch>
        </p:blipFill>
        <p:spPr>
          <a:xfrm>
            <a:off x="2325757" y="1260691"/>
            <a:ext cx="8120476" cy="5095657"/>
          </a:xfrm>
          <a:prstGeom prst="rect">
            <a:avLst/>
          </a:prstGeom>
        </p:spPr>
      </p:pic>
      <p:pic>
        <p:nvPicPr>
          <p:cNvPr id="8" name="Picture 7">
            <a:extLst>
              <a:ext uri="{FF2B5EF4-FFF2-40B4-BE49-F238E27FC236}">
                <a16:creationId xmlns:a16="http://schemas.microsoft.com/office/drawing/2014/main" id="{A69EA8BE-83F0-491E-ADE1-18BB1E9C570E}"/>
              </a:ext>
            </a:extLst>
          </p:cNvPr>
          <p:cNvPicPr>
            <a:picLocks noChangeAspect="1"/>
          </p:cNvPicPr>
          <p:nvPr/>
        </p:nvPicPr>
        <p:blipFill>
          <a:blip r:embed="rId3"/>
          <a:stretch>
            <a:fillRect/>
          </a:stretch>
        </p:blipFill>
        <p:spPr>
          <a:xfrm>
            <a:off x="6641986" y="1593741"/>
            <a:ext cx="4092111" cy="1928466"/>
          </a:xfrm>
          <a:prstGeom prst="rect">
            <a:avLst/>
          </a:prstGeom>
          <a:ln w="38100">
            <a:solidFill>
              <a:schemeClr val="bg2">
                <a:lumMod val="75000"/>
              </a:schemeClr>
            </a:solidFill>
          </a:ln>
        </p:spPr>
      </p:pic>
      <p:sp>
        <p:nvSpPr>
          <p:cNvPr id="11" name="Arrow: Down 10">
            <a:extLst>
              <a:ext uri="{FF2B5EF4-FFF2-40B4-BE49-F238E27FC236}">
                <a16:creationId xmlns:a16="http://schemas.microsoft.com/office/drawing/2014/main" id="{66CA36A6-C036-4CBC-8A5E-C63CD3352B05}"/>
              </a:ext>
            </a:extLst>
          </p:cNvPr>
          <p:cNvSpPr/>
          <p:nvPr/>
        </p:nvSpPr>
        <p:spPr>
          <a:xfrm flipV="1">
            <a:off x="7962347" y="3428996"/>
            <a:ext cx="382106" cy="5963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F0036E25-44E9-4466-AD85-23C02D924DC7}"/>
              </a:ext>
            </a:extLst>
          </p:cNvPr>
          <p:cNvSpPr txBox="1"/>
          <p:nvPr/>
        </p:nvSpPr>
        <p:spPr>
          <a:xfrm>
            <a:off x="7436459" y="2694539"/>
            <a:ext cx="3204467" cy="369332"/>
          </a:xfrm>
          <a:prstGeom prst="rect">
            <a:avLst/>
          </a:prstGeom>
          <a:noFill/>
        </p:spPr>
        <p:txBody>
          <a:bodyPr wrap="none" rtlCol="0">
            <a:spAutoFit/>
          </a:bodyPr>
          <a:lstStyle/>
          <a:p>
            <a:r>
              <a:rPr lang="fr-FR" dirty="0"/>
              <a:t>Recherche d’entités de type Q5</a:t>
            </a:r>
          </a:p>
        </p:txBody>
      </p:sp>
      <p:sp>
        <p:nvSpPr>
          <p:cNvPr id="14" name="Title 4">
            <a:extLst>
              <a:ext uri="{FF2B5EF4-FFF2-40B4-BE49-F238E27FC236}">
                <a16:creationId xmlns:a16="http://schemas.microsoft.com/office/drawing/2014/main" id="{B10E1B90-BF74-429B-B18A-2F1FACC60AF1}"/>
              </a:ext>
            </a:extLst>
          </p:cNvPr>
          <p:cNvSpPr>
            <a:spLocks noGrp="1"/>
          </p:cNvSpPr>
          <p:nvPr>
            <p:ph type="title"/>
          </p:nvPr>
        </p:nvSpPr>
        <p:spPr>
          <a:xfrm>
            <a:off x="311699" y="445025"/>
            <a:ext cx="9843683" cy="623400"/>
          </a:xfrm>
        </p:spPr>
        <p:txBody>
          <a:bodyPr>
            <a:normAutofit fontScale="90000"/>
          </a:bodyPr>
          <a:lstStyle/>
          <a:p>
            <a:r>
              <a:rPr lang="fr-FR" dirty="0"/>
              <a:t>Regroupements d’informations via Wikidata</a:t>
            </a:r>
          </a:p>
        </p:txBody>
      </p:sp>
      <p:pic>
        <p:nvPicPr>
          <p:cNvPr id="16" name="Picture 15" descr="A picture containing icon&#10;&#10;Description automatically generated">
            <a:extLst>
              <a:ext uri="{FF2B5EF4-FFF2-40B4-BE49-F238E27FC236}">
                <a16:creationId xmlns:a16="http://schemas.microsoft.com/office/drawing/2014/main" id="{5070ABBD-05A7-4860-AD5A-E4FE5C96C1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55" y="3228985"/>
            <a:ext cx="2249602" cy="1592718"/>
          </a:xfrm>
          <a:prstGeom prst="rect">
            <a:avLst/>
          </a:prstGeom>
        </p:spPr>
      </p:pic>
      <p:pic>
        <p:nvPicPr>
          <p:cNvPr id="15" name="Picture 7">
            <a:extLst>
              <a:ext uri="{FF2B5EF4-FFF2-40B4-BE49-F238E27FC236}">
                <a16:creationId xmlns:a16="http://schemas.microsoft.com/office/drawing/2014/main" id="{20704D56-B914-4721-AC92-6498B7283AD2}"/>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Tree>
    <p:extLst>
      <p:ext uri="{BB962C8B-B14F-4D97-AF65-F5344CB8AC3E}">
        <p14:creationId xmlns:p14="http://schemas.microsoft.com/office/powerpoint/2010/main" val="1711392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17</a:t>
            </a:fld>
            <a:endParaRPr lang="en-US" dirty="0">
              <a:solidFill>
                <a:schemeClr val="tx1"/>
              </a:solidFill>
            </a:endParaRPr>
          </a:p>
        </p:txBody>
      </p:sp>
      <p:pic>
        <p:nvPicPr>
          <p:cNvPr id="7" name="Picture 6">
            <a:extLst>
              <a:ext uri="{FF2B5EF4-FFF2-40B4-BE49-F238E27FC236}">
                <a16:creationId xmlns:a16="http://schemas.microsoft.com/office/drawing/2014/main" id="{954A063F-F65D-4508-BAD3-888D88199A93}"/>
              </a:ext>
            </a:extLst>
          </p:cNvPr>
          <p:cNvPicPr>
            <a:picLocks noChangeAspect="1"/>
          </p:cNvPicPr>
          <p:nvPr/>
        </p:nvPicPr>
        <p:blipFill>
          <a:blip r:embed="rId2"/>
          <a:stretch>
            <a:fillRect/>
          </a:stretch>
        </p:blipFill>
        <p:spPr>
          <a:xfrm>
            <a:off x="4313583" y="2622695"/>
            <a:ext cx="6668548" cy="3410094"/>
          </a:xfrm>
          <a:prstGeom prst="rect">
            <a:avLst/>
          </a:prstGeom>
        </p:spPr>
      </p:pic>
      <p:pic>
        <p:nvPicPr>
          <p:cNvPr id="11" name="Picture 10">
            <a:extLst>
              <a:ext uri="{FF2B5EF4-FFF2-40B4-BE49-F238E27FC236}">
                <a16:creationId xmlns:a16="http://schemas.microsoft.com/office/drawing/2014/main" id="{48C90ABC-79C9-44F1-A2C2-99161408D16E}"/>
              </a:ext>
            </a:extLst>
          </p:cNvPr>
          <p:cNvPicPr>
            <a:picLocks noChangeAspect="1"/>
          </p:cNvPicPr>
          <p:nvPr/>
        </p:nvPicPr>
        <p:blipFill>
          <a:blip r:embed="rId3"/>
          <a:stretch>
            <a:fillRect/>
          </a:stretch>
        </p:blipFill>
        <p:spPr>
          <a:xfrm>
            <a:off x="4611757" y="1483754"/>
            <a:ext cx="6882152" cy="1884921"/>
          </a:xfrm>
          <a:prstGeom prst="rect">
            <a:avLst/>
          </a:prstGeom>
        </p:spPr>
      </p:pic>
      <p:sp>
        <p:nvSpPr>
          <p:cNvPr id="12" name="Rectangle 11">
            <a:extLst>
              <a:ext uri="{FF2B5EF4-FFF2-40B4-BE49-F238E27FC236}">
                <a16:creationId xmlns:a16="http://schemas.microsoft.com/office/drawing/2014/main" id="{B35B6A38-11AA-4657-9028-D152C5F42218}"/>
              </a:ext>
            </a:extLst>
          </p:cNvPr>
          <p:cNvSpPr/>
          <p:nvPr/>
        </p:nvSpPr>
        <p:spPr>
          <a:xfrm>
            <a:off x="467145" y="3434240"/>
            <a:ext cx="184731" cy="369332"/>
          </a:xfrm>
          <a:prstGeom prst="rect">
            <a:avLst/>
          </a:prstGeom>
        </p:spPr>
        <p:txBody>
          <a:bodyPr wrap="none">
            <a:spAutoFit/>
          </a:bodyPr>
          <a:lstStyle/>
          <a:p>
            <a:endParaRPr lang="fr-FR" dirty="0"/>
          </a:p>
        </p:txBody>
      </p:sp>
      <p:sp>
        <p:nvSpPr>
          <p:cNvPr id="14" name="Arrow: Right 13">
            <a:extLst>
              <a:ext uri="{FF2B5EF4-FFF2-40B4-BE49-F238E27FC236}">
                <a16:creationId xmlns:a16="http://schemas.microsoft.com/office/drawing/2014/main" id="{064A6BFC-FA0A-4E14-8995-C39A4DA8087E}"/>
              </a:ext>
            </a:extLst>
          </p:cNvPr>
          <p:cNvSpPr/>
          <p:nvPr/>
        </p:nvSpPr>
        <p:spPr>
          <a:xfrm rot="16200000">
            <a:off x="7510359" y="3202667"/>
            <a:ext cx="775252" cy="7531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Title 4">
            <a:extLst>
              <a:ext uri="{FF2B5EF4-FFF2-40B4-BE49-F238E27FC236}">
                <a16:creationId xmlns:a16="http://schemas.microsoft.com/office/drawing/2014/main" id="{B7C4993B-98F8-48D8-A737-CAFA2CDBE9A7}"/>
              </a:ext>
            </a:extLst>
          </p:cNvPr>
          <p:cNvSpPr>
            <a:spLocks noGrp="1"/>
          </p:cNvSpPr>
          <p:nvPr>
            <p:ph type="title"/>
          </p:nvPr>
        </p:nvSpPr>
        <p:spPr>
          <a:xfrm>
            <a:off x="311699" y="445025"/>
            <a:ext cx="9538883" cy="623400"/>
          </a:xfrm>
        </p:spPr>
        <p:txBody>
          <a:bodyPr>
            <a:normAutofit fontScale="90000"/>
          </a:bodyPr>
          <a:lstStyle/>
          <a:p>
            <a:r>
              <a:rPr lang="fr-FR" dirty="0"/>
              <a:t>Regroupements d’informations via le VIAF</a:t>
            </a:r>
          </a:p>
        </p:txBody>
      </p:sp>
      <p:sp>
        <p:nvSpPr>
          <p:cNvPr id="16" name="TextBox 15">
            <a:extLst>
              <a:ext uri="{FF2B5EF4-FFF2-40B4-BE49-F238E27FC236}">
                <a16:creationId xmlns:a16="http://schemas.microsoft.com/office/drawing/2014/main" id="{63C37276-0F3F-4A87-B550-BB5ABC331704}"/>
              </a:ext>
            </a:extLst>
          </p:cNvPr>
          <p:cNvSpPr txBox="1"/>
          <p:nvPr/>
        </p:nvSpPr>
        <p:spPr>
          <a:xfrm>
            <a:off x="312814" y="3064908"/>
            <a:ext cx="3600853" cy="1754326"/>
          </a:xfrm>
          <a:prstGeom prst="rect">
            <a:avLst/>
          </a:prstGeom>
          <a:noFill/>
        </p:spPr>
        <p:txBody>
          <a:bodyPr wrap="square" rtlCol="0">
            <a:spAutoFit/>
          </a:bodyPr>
          <a:lstStyle/>
          <a:p>
            <a:r>
              <a:rPr lang="fr-FR" dirty="0"/>
              <a:t>D’autres services sont disponibles sur </a:t>
            </a:r>
            <a:r>
              <a:rPr lang="fr-FR" dirty="0">
                <a:hlinkClick r:id="rId4"/>
              </a:rPr>
              <a:t>http://refine.codefork.com/</a:t>
            </a:r>
            <a:r>
              <a:rPr lang="fr-FR" dirty="0"/>
              <a:t>  :</a:t>
            </a:r>
          </a:p>
          <a:p>
            <a:r>
              <a:rPr lang="fr-FR" dirty="0"/>
              <a:t>-VIAF</a:t>
            </a:r>
          </a:p>
          <a:p>
            <a:r>
              <a:rPr lang="fr-FR" dirty="0"/>
              <a:t>-ORCID</a:t>
            </a:r>
          </a:p>
          <a:p>
            <a:r>
              <a:rPr lang="fr-FR" dirty="0"/>
              <a:t>-Open Library</a:t>
            </a:r>
          </a:p>
          <a:p>
            <a:endParaRPr lang="fr-FR" dirty="0"/>
          </a:p>
        </p:txBody>
      </p:sp>
      <p:pic>
        <p:nvPicPr>
          <p:cNvPr id="17" name="Picture 7">
            <a:extLst>
              <a:ext uri="{FF2B5EF4-FFF2-40B4-BE49-F238E27FC236}">
                <a16:creationId xmlns:a16="http://schemas.microsoft.com/office/drawing/2014/main" id="{35B70D56-891E-4197-B0F7-4255EA43386D}"/>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Tree>
    <p:extLst>
      <p:ext uri="{BB962C8B-B14F-4D97-AF65-F5344CB8AC3E}">
        <p14:creationId xmlns:p14="http://schemas.microsoft.com/office/powerpoint/2010/main" val="3306401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18</a:t>
            </a:fld>
            <a:endParaRPr lang="en-US" dirty="0">
              <a:solidFill>
                <a:schemeClr val="tx1"/>
              </a:solidFill>
            </a:endParaRPr>
          </a:p>
        </p:txBody>
      </p:sp>
      <p:pic>
        <p:nvPicPr>
          <p:cNvPr id="5" name="Picture 4">
            <a:extLst>
              <a:ext uri="{FF2B5EF4-FFF2-40B4-BE49-F238E27FC236}">
                <a16:creationId xmlns:a16="http://schemas.microsoft.com/office/drawing/2014/main" id="{10E671F9-0E09-4657-BAE3-03645B5F7795}"/>
              </a:ext>
            </a:extLst>
          </p:cNvPr>
          <p:cNvPicPr>
            <a:picLocks noChangeAspect="1"/>
          </p:cNvPicPr>
          <p:nvPr/>
        </p:nvPicPr>
        <p:blipFill>
          <a:blip r:embed="rId2"/>
          <a:stretch>
            <a:fillRect/>
          </a:stretch>
        </p:blipFill>
        <p:spPr>
          <a:xfrm>
            <a:off x="247369" y="1457410"/>
            <a:ext cx="7905165" cy="4509951"/>
          </a:xfrm>
          <a:prstGeom prst="rect">
            <a:avLst/>
          </a:prstGeom>
        </p:spPr>
      </p:pic>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11700" y="445025"/>
            <a:ext cx="8520600" cy="623400"/>
          </a:xfrm>
        </p:spPr>
        <p:txBody>
          <a:bodyPr>
            <a:normAutofit fontScale="90000"/>
          </a:bodyPr>
          <a:lstStyle/>
          <a:p>
            <a:r>
              <a:rPr lang="fr-FR" dirty="0"/>
              <a:t>Récupération d’informations clefs</a:t>
            </a:r>
          </a:p>
        </p:txBody>
      </p:sp>
      <p:sp>
        <p:nvSpPr>
          <p:cNvPr id="15" name="TextBox 14">
            <a:extLst>
              <a:ext uri="{FF2B5EF4-FFF2-40B4-BE49-F238E27FC236}">
                <a16:creationId xmlns:a16="http://schemas.microsoft.com/office/drawing/2014/main" id="{7280AFDD-F652-4C5A-9E68-D383757B9959}"/>
              </a:ext>
            </a:extLst>
          </p:cNvPr>
          <p:cNvSpPr txBox="1"/>
          <p:nvPr/>
        </p:nvSpPr>
        <p:spPr>
          <a:xfrm>
            <a:off x="8335212" y="2093087"/>
            <a:ext cx="2358338" cy="3416320"/>
          </a:xfrm>
          <a:prstGeom prst="rect">
            <a:avLst/>
          </a:prstGeom>
          <a:noFill/>
        </p:spPr>
        <p:txBody>
          <a:bodyPr wrap="none" rtlCol="0">
            <a:spAutoFit/>
          </a:bodyPr>
          <a:lstStyle/>
          <a:p>
            <a:r>
              <a:rPr lang="fr-FR" dirty="0"/>
              <a:t>Ainsi nous récupérons</a:t>
            </a:r>
          </a:p>
          <a:p>
            <a:r>
              <a:rPr lang="fr-FR" dirty="0"/>
              <a:t>via Wikidata :</a:t>
            </a:r>
          </a:p>
          <a:p>
            <a:endParaRPr lang="fr-FR" dirty="0"/>
          </a:p>
          <a:p>
            <a:r>
              <a:rPr lang="fr-FR" dirty="0"/>
              <a:t>Date de naissance</a:t>
            </a:r>
          </a:p>
          <a:p>
            <a:r>
              <a:rPr lang="fr-FR" dirty="0"/>
              <a:t>Date de décès</a:t>
            </a:r>
          </a:p>
          <a:p>
            <a:r>
              <a:rPr lang="fr-FR" dirty="0"/>
              <a:t>Lieu de naissance</a:t>
            </a:r>
          </a:p>
          <a:p>
            <a:r>
              <a:rPr lang="fr-FR" dirty="0"/>
              <a:t>Lieu de décès</a:t>
            </a:r>
          </a:p>
          <a:p>
            <a:r>
              <a:rPr lang="fr-FR" dirty="0"/>
              <a:t>Nationalité</a:t>
            </a:r>
          </a:p>
          <a:p>
            <a:r>
              <a:rPr lang="fr-FR" dirty="0"/>
              <a:t>Professions</a:t>
            </a:r>
          </a:p>
          <a:p>
            <a:r>
              <a:rPr lang="fr-FR" dirty="0"/>
              <a:t>….</a:t>
            </a:r>
          </a:p>
          <a:p>
            <a:endParaRPr lang="fr-FR" dirty="0"/>
          </a:p>
          <a:p>
            <a:endParaRPr lang="fr-FR" dirty="0"/>
          </a:p>
        </p:txBody>
      </p:sp>
      <p:pic>
        <p:nvPicPr>
          <p:cNvPr id="12" name="Picture 7">
            <a:extLst>
              <a:ext uri="{FF2B5EF4-FFF2-40B4-BE49-F238E27FC236}">
                <a16:creationId xmlns:a16="http://schemas.microsoft.com/office/drawing/2014/main" id="{1CBF51A6-921E-486E-99CB-6A4470E9DEED}"/>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Tree>
    <p:extLst>
      <p:ext uri="{BB962C8B-B14F-4D97-AF65-F5344CB8AC3E}">
        <p14:creationId xmlns:p14="http://schemas.microsoft.com/office/powerpoint/2010/main" val="1457903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19</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58353" y="194306"/>
            <a:ext cx="8520600" cy="623400"/>
          </a:xfrm>
        </p:spPr>
        <p:txBody>
          <a:bodyPr>
            <a:normAutofit fontScale="90000"/>
          </a:bodyPr>
          <a:lstStyle/>
          <a:p>
            <a:r>
              <a:rPr lang="fr-FR" dirty="0"/>
              <a:t>Filtrage du corpus</a:t>
            </a:r>
          </a:p>
        </p:txBody>
      </p:sp>
      <p:pic>
        <p:nvPicPr>
          <p:cNvPr id="12" name="Picture 7">
            <a:extLst>
              <a:ext uri="{FF2B5EF4-FFF2-40B4-BE49-F238E27FC236}">
                <a16:creationId xmlns:a16="http://schemas.microsoft.com/office/drawing/2014/main" id="{1CBF51A6-921E-486E-99CB-6A4470E9DEE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7" name="TextBox 6">
            <a:extLst>
              <a:ext uri="{FF2B5EF4-FFF2-40B4-BE49-F238E27FC236}">
                <a16:creationId xmlns:a16="http://schemas.microsoft.com/office/drawing/2014/main" id="{4B520DDE-249B-48CD-ABA2-33CBDDC91A51}"/>
              </a:ext>
            </a:extLst>
          </p:cNvPr>
          <p:cNvSpPr txBox="1"/>
          <p:nvPr/>
        </p:nvSpPr>
        <p:spPr>
          <a:xfrm>
            <a:off x="470370" y="955251"/>
            <a:ext cx="10250503" cy="1600438"/>
          </a:xfrm>
          <a:prstGeom prst="rect">
            <a:avLst/>
          </a:prstGeom>
          <a:noFill/>
        </p:spPr>
        <p:txBody>
          <a:bodyPr wrap="square" rtlCol="0">
            <a:spAutoFit/>
          </a:bodyPr>
          <a:lstStyle/>
          <a:p>
            <a:r>
              <a:rPr lang="fr-FR" sz="1600" dirty="0"/>
              <a:t>Permet de supprimer les doublons et normalisation </a:t>
            </a:r>
            <a:r>
              <a:rPr lang="fr-FR" dirty="0"/>
              <a:t>232 auteurs uniques</a:t>
            </a:r>
            <a:r>
              <a:rPr lang="fr-FR" sz="1600" dirty="0"/>
              <a:t>.</a:t>
            </a:r>
          </a:p>
          <a:p>
            <a:br>
              <a:rPr lang="fr-FR" sz="1600" dirty="0"/>
            </a:br>
            <a:r>
              <a:rPr lang="fr-FR" sz="1600" dirty="0"/>
              <a:t>Seulement certains auteurs n’ont pu intervenir dans le web littéraire, car mort depuis trop longtemps pour avoir pu s’investir sur la « toile ».</a:t>
            </a:r>
            <a:br>
              <a:rPr lang="fr-FR" sz="1600" dirty="0"/>
            </a:br>
            <a:br>
              <a:rPr lang="fr-FR" sz="1600" dirty="0"/>
            </a:br>
            <a:endParaRPr lang="fr-FR" sz="1600" dirty="0"/>
          </a:p>
        </p:txBody>
      </p:sp>
      <p:sp>
        <p:nvSpPr>
          <p:cNvPr id="2" name="Rectangle 1">
            <a:extLst>
              <a:ext uri="{FF2B5EF4-FFF2-40B4-BE49-F238E27FC236}">
                <a16:creationId xmlns:a16="http://schemas.microsoft.com/office/drawing/2014/main" id="{EC595070-72B8-485F-9F41-C3873768C0AB}"/>
              </a:ext>
            </a:extLst>
          </p:cNvPr>
          <p:cNvSpPr/>
          <p:nvPr/>
        </p:nvSpPr>
        <p:spPr>
          <a:xfrm>
            <a:off x="470370" y="2555689"/>
            <a:ext cx="6415622"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000" dirty="0"/>
              <a:t>Choix corpus : nés avant 1920, décès après 2000 </a:t>
            </a:r>
          </a:p>
        </p:txBody>
      </p:sp>
      <p:sp>
        <p:nvSpPr>
          <p:cNvPr id="13" name="TextBox 12">
            <a:extLst>
              <a:ext uri="{FF2B5EF4-FFF2-40B4-BE49-F238E27FC236}">
                <a16:creationId xmlns:a16="http://schemas.microsoft.com/office/drawing/2014/main" id="{37CFD45D-DAB2-42D7-AB3C-CB2F04FF8A55}"/>
              </a:ext>
            </a:extLst>
          </p:cNvPr>
          <p:cNvSpPr txBox="1"/>
          <p:nvPr/>
        </p:nvSpPr>
        <p:spPr>
          <a:xfrm>
            <a:off x="358353" y="3428995"/>
            <a:ext cx="10479059" cy="2862322"/>
          </a:xfrm>
          <a:prstGeom prst="rect">
            <a:avLst/>
          </a:prstGeom>
          <a:noFill/>
        </p:spPr>
        <p:txBody>
          <a:bodyPr wrap="square" rtlCol="0">
            <a:spAutoFit/>
          </a:bodyPr>
          <a:lstStyle/>
          <a:p>
            <a:r>
              <a:rPr lang="fr-FR" sz="1600" dirty="0"/>
              <a:t>D</a:t>
            </a:r>
            <a:r>
              <a:rPr lang="fr-FR" sz="2000" dirty="0"/>
              <a:t>emande de posséder une information la plus complète possible sur la date de naissance et de mort.</a:t>
            </a:r>
          </a:p>
          <a:p>
            <a:endParaRPr lang="fr-FR" sz="2000" dirty="0"/>
          </a:p>
          <a:p>
            <a:r>
              <a:rPr lang="fr-FR" sz="2000" dirty="0"/>
              <a:t>La plupart des informations obtenus par la consolidation provienne de Wikidata, certaines peuvent être obtenus via les biographies (données non normalisées). d’autres via le VIAF (données normalisées) :</a:t>
            </a:r>
          </a:p>
          <a:p>
            <a:pPr marL="285750" indent="-285750">
              <a:buFontTx/>
              <a:buChar char="-"/>
            </a:pPr>
            <a:r>
              <a:rPr lang="fr-FR" sz="2000" dirty="0"/>
              <a:t>22 dates de naissances récupérés dans les biographies</a:t>
            </a:r>
          </a:p>
          <a:p>
            <a:pPr marL="285750" indent="-285750">
              <a:buFontTx/>
              <a:buChar char="-"/>
            </a:pPr>
            <a:r>
              <a:rPr lang="fr-FR" sz="2000" dirty="0"/>
              <a:t>8 à travers le VIAF</a:t>
            </a:r>
            <a:br>
              <a:rPr lang="fr-FR" sz="2000" dirty="0"/>
            </a:br>
            <a:endParaRPr lang="fr-FR" sz="2000" dirty="0"/>
          </a:p>
        </p:txBody>
      </p:sp>
    </p:spTree>
    <p:extLst>
      <p:ext uri="{BB962C8B-B14F-4D97-AF65-F5344CB8AC3E}">
        <p14:creationId xmlns:p14="http://schemas.microsoft.com/office/powerpoint/2010/main" val="2200931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0B021A0-3168-49AB-BB74-1599F601CF17}"/>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16639" r="-1" b="27532"/>
          <a:stretch/>
        </p:blipFill>
        <p:spPr>
          <a:xfrm>
            <a:off x="20" y="1"/>
            <a:ext cx="12191980" cy="6857999"/>
          </a:xfrm>
          <a:prstGeom prst="rect">
            <a:avLst/>
          </a:prstGeom>
        </p:spPr>
      </p:pic>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838201" y="1065862"/>
            <a:ext cx="3313164" cy="4726276"/>
          </a:xfrm>
        </p:spPr>
        <p:txBody>
          <a:bodyPr vert="horz" lIns="91440" tIns="45720" rIns="91440" bIns="45720" rtlCol="0" anchor="ctr">
            <a:normAutofit/>
          </a:bodyPr>
          <a:lstStyle/>
          <a:p>
            <a:pPr algn="r"/>
            <a:r>
              <a:rPr lang="fr-FR" sz="2400" b="1" dirty="0">
                <a:latin typeface="Corbel" panose="020B0503020204020204" pitchFamily="34" charset="0"/>
              </a:rPr>
              <a:t>Faire émerger le réseau littéraire francophone haïtien à l’ère du numérique</a:t>
            </a:r>
            <a:endParaRPr lang="en-US" sz="2400" dirty="0">
              <a:solidFill>
                <a:srgbClr val="FFFFFF"/>
              </a:solidFill>
            </a:endParaRPr>
          </a:p>
        </p:txBody>
      </p:sp>
      <p:cxnSp>
        <p:nvCxnSpPr>
          <p:cNvPr id="25" name="Straight Connector 24">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4" name="Subtitle 13">
            <a:extLst>
              <a:ext uri="{FF2B5EF4-FFF2-40B4-BE49-F238E27FC236}">
                <a16:creationId xmlns:a16="http://schemas.microsoft.com/office/drawing/2014/main" id="{BFD5D0B5-E738-44DA-98BB-DFA89295DCFD}"/>
              </a:ext>
            </a:extLst>
          </p:cNvPr>
          <p:cNvSpPr>
            <a:spLocks noGrp="1"/>
          </p:cNvSpPr>
          <p:nvPr>
            <p:ph type="subTitle" idx="1"/>
          </p:nvPr>
        </p:nvSpPr>
        <p:spPr>
          <a:xfrm>
            <a:off x="4876803" y="1065862"/>
            <a:ext cx="6882056" cy="4726276"/>
          </a:xfrm>
        </p:spPr>
        <p:txBody>
          <a:bodyPr vert="horz" lIns="91440" tIns="45720" rIns="91440" bIns="45720" rtlCol="0" anchor="ctr">
            <a:normAutofit/>
          </a:bodyPr>
          <a:lstStyle/>
          <a:p>
            <a:pPr algn="l"/>
            <a:r>
              <a:rPr lang="en-US" sz="2000" b="1" dirty="0">
                <a:solidFill>
                  <a:srgbClr val="FFFFFF"/>
                </a:solidFill>
              </a:rPr>
              <a:t>I. Introduction</a:t>
            </a:r>
          </a:p>
          <a:p>
            <a:pPr algn="l"/>
            <a:r>
              <a:rPr lang="en-US" sz="2000" b="1" dirty="0">
                <a:solidFill>
                  <a:srgbClr val="FFFFFF"/>
                </a:solidFill>
              </a:rPr>
              <a:t>II. </a:t>
            </a:r>
            <a:r>
              <a:rPr lang="en-US" sz="2000" b="1" dirty="0" err="1">
                <a:solidFill>
                  <a:srgbClr val="FFFFFF"/>
                </a:solidFill>
              </a:rPr>
              <a:t>Croiser</a:t>
            </a:r>
            <a:r>
              <a:rPr lang="en-US" sz="2000" b="1" dirty="0">
                <a:solidFill>
                  <a:srgbClr val="FFFFFF"/>
                </a:solidFill>
              </a:rPr>
              <a:t> Web </a:t>
            </a:r>
            <a:r>
              <a:rPr lang="en-US" sz="2000" b="1" dirty="0" err="1">
                <a:solidFill>
                  <a:srgbClr val="FFFFFF"/>
                </a:solidFill>
              </a:rPr>
              <a:t>sémantique</a:t>
            </a:r>
            <a:r>
              <a:rPr lang="en-US" sz="2000" b="1" dirty="0">
                <a:solidFill>
                  <a:srgbClr val="FFFFFF"/>
                </a:solidFill>
              </a:rPr>
              <a:t> et </a:t>
            </a:r>
            <a:r>
              <a:rPr lang="en-US" sz="2000" b="1" dirty="0" err="1">
                <a:solidFill>
                  <a:srgbClr val="FFFFFF"/>
                </a:solidFill>
              </a:rPr>
              <a:t>contenus</a:t>
            </a:r>
            <a:r>
              <a:rPr lang="en-US" sz="2000" b="1" dirty="0">
                <a:solidFill>
                  <a:srgbClr val="FFFFFF"/>
                </a:solidFill>
              </a:rPr>
              <a:t> </a:t>
            </a:r>
            <a:r>
              <a:rPr lang="en-US" sz="2000" b="1" dirty="0" err="1">
                <a:solidFill>
                  <a:srgbClr val="FFFFFF"/>
                </a:solidFill>
              </a:rPr>
              <a:t>participatifs</a:t>
            </a:r>
            <a:endParaRPr lang="en-US" sz="2000" b="1" dirty="0">
              <a:solidFill>
                <a:srgbClr val="FFFFFF"/>
              </a:solidFill>
            </a:endParaRPr>
          </a:p>
          <a:p>
            <a:pPr algn="l"/>
            <a:r>
              <a:rPr lang="en-US" sz="2000" b="1" dirty="0">
                <a:solidFill>
                  <a:srgbClr val="FFFFFF"/>
                </a:solidFill>
              </a:rPr>
              <a:t>III. </a:t>
            </a:r>
            <a:r>
              <a:rPr lang="en-US" sz="2000" b="1" dirty="0" err="1">
                <a:solidFill>
                  <a:srgbClr val="FFFFFF"/>
                </a:solidFill>
              </a:rPr>
              <a:t>Normalisation</a:t>
            </a:r>
            <a:r>
              <a:rPr lang="en-US" sz="2000" b="1" dirty="0">
                <a:solidFill>
                  <a:srgbClr val="FFFFFF"/>
                </a:solidFill>
              </a:rPr>
              <a:t> du corpus et structuration </a:t>
            </a:r>
            <a:r>
              <a:rPr lang="en-US" sz="2000" b="1" dirty="0" err="1">
                <a:solidFill>
                  <a:srgbClr val="FFFFFF"/>
                </a:solidFill>
              </a:rPr>
              <a:t>en</a:t>
            </a:r>
            <a:r>
              <a:rPr lang="en-US" sz="2000" b="1" dirty="0">
                <a:solidFill>
                  <a:srgbClr val="FFFFFF"/>
                </a:solidFill>
              </a:rPr>
              <a:t> XML-TEI</a:t>
            </a:r>
          </a:p>
          <a:p>
            <a:pPr algn="l"/>
            <a:r>
              <a:rPr lang="en-US" sz="2000" b="1" dirty="0">
                <a:solidFill>
                  <a:srgbClr val="FFFFFF"/>
                </a:solidFill>
              </a:rPr>
              <a:t>IV. Exploitation des </a:t>
            </a:r>
            <a:r>
              <a:rPr lang="en-US" sz="2000" b="1" dirty="0" err="1">
                <a:solidFill>
                  <a:srgbClr val="FFFFFF"/>
                </a:solidFill>
              </a:rPr>
              <a:t>données</a:t>
            </a:r>
            <a:endParaRPr lang="en-US" sz="2000" b="1" dirty="0">
              <a:solidFill>
                <a:srgbClr val="FFFFFF"/>
              </a:solidFill>
            </a:endParaRPr>
          </a:p>
          <a:p>
            <a:pPr algn="l"/>
            <a:r>
              <a:rPr lang="en-US" sz="2000" b="1" dirty="0">
                <a:solidFill>
                  <a:srgbClr val="FFFFFF"/>
                </a:solidFill>
              </a:rPr>
              <a:t>V. Retour </a:t>
            </a:r>
            <a:r>
              <a:rPr lang="en-US" sz="2000" b="1" dirty="0" err="1">
                <a:solidFill>
                  <a:srgbClr val="FFFFFF"/>
                </a:solidFill>
              </a:rPr>
              <a:t>d’expérience</a:t>
            </a:r>
            <a:endParaRPr lang="en-US" sz="2000" b="1" dirty="0">
              <a:solidFill>
                <a:srgbClr val="FFFFFF"/>
              </a:solidFill>
            </a:endParaRPr>
          </a:p>
        </p:txBody>
      </p:sp>
      <p:sp>
        <p:nvSpPr>
          <p:cNvPr id="19" name="Rectangle 18">
            <a:extLst>
              <a:ext uri="{FF2B5EF4-FFF2-40B4-BE49-F238E27FC236}">
                <a16:creationId xmlns:a16="http://schemas.microsoft.com/office/drawing/2014/main" id="{4F1EAD40-0303-41D4-BD10-F5EC76A5404B}"/>
              </a:ext>
            </a:extLst>
          </p:cNvPr>
          <p:cNvSpPr/>
          <p:nvPr/>
        </p:nvSpPr>
        <p:spPr>
          <a:xfrm>
            <a:off x="0" y="705817"/>
            <a:ext cx="12192000" cy="8400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id="{C2581158-669E-4A93-B19A-1F74FEF86FDF}"/>
              </a:ext>
            </a:extLst>
          </p:cNvPr>
          <p:cNvSpPr/>
          <p:nvPr/>
        </p:nvSpPr>
        <p:spPr>
          <a:xfrm>
            <a:off x="1781132" y="741125"/>
            <a:ext cx="8629735" cy="769441"/>
          </a:xfrm>
          <a:prstGeom prst="rect">
            <a:avLst/>
          </a:prstGeom>
          <a:solidFill>
            <a:schemeClr val="tx1"/>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400" b="1" i="0" u="none" strike="noStrike" kern="1200" cap="none" spc="0" normalizeH="0" baseline="0" noProof="0" dirty="0">
                <a:ln>
                  <a:noFill/>
                </a:ln>
                <a:solidFill>
                  <a:prstClr val="black"/>
                </a:solidFill>
                <a:effectLst/>
                <a:uLnTx/>
                <a:uFillTx/>
                <a:latin typeface="Calisto MT"/>
                <a:ea typeface="+mn-ea"/>
                <a:cs typeface="+mn-cs"/>
              </a:rPr>
              <a:t>Fabriques des littératures des Suds</a:t>
            </a:r>
          </a:p>
        </p:txBody>
      </p:sp>
      <p:sp>
        <p:nvSpPr>
          <p:cNvPr id="2" name="Espace réservé du numéro de diapositive 1">
            <a:extLst>
              <a:ext uri="{FF2B5EF4-FFF2-40B4-BE49-F238E27FC236}">
                <a16:creationId xmlns:a16="http://schemas.microsoft.com/office/drawing/2014/main" id="{ADB9C605-7399-442E-A9F0-3B8C287BE75F}"/>
              </a:ext>
            </a:extLst>
          </p:cNvPr>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1557092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32CFDCE-AAB2-44EA-A7B0-B8C6ABD1C7AE}"/>
              </a:ext>
            </a:extLst>
          </p:cNvPr>
          <p:cNvSpPr>
            <a:spLocks noGrp="1"/>
          </p:cNvSpPr>
          <p:nvPr>
            <p:ph type="sldNum" sz="quarter" idx="12"/>
          </p:nvPr>
        </p:nvSpPr>
        <p:spPr/>
        <p:txBody>
          <a:bodyPr/>
          <a:lstStyle/>
          <a:p>
            <a:fld id="{6113E31D-E2AB-40D1-8B51-AFA5AFEF393A}" type="slidenum">
              <a:rPr lang="en-US" smtClean="0"/>
              <a:t>20</a:t>
            </a:fld>
            <a:endParaRPr lang="en-US" dirty="0"/>
          </a:p>
        </p:txBody>
      </p:sp>
      <p:sp>
        <p:nvSpPr>
          <p:cNvPr id="16" name="TextBox 15">
            <a:extLst>
              <a:ext uri="{FF2B5EF4-FFF2-40B4-BE49-F238E27FC236}">
                <a16:creationId xmlns:a16="http://schemas.microsoft.com/office/drawing/2014/main" id="{E78F7E4D-1234-44B6-BFD0-B038328788CA}"/>
              </a:ext>
            </a:extLst>
          </p:cNvPr>
          <p:cNvSpPr txBox="1"/>
          <p:nvPr/>
        </p:nvSpPr>
        <p:spPr>
          <a:xfrm>
            <a:off x="6381511" y="506006"/>
            <a:ext cx="8009599" cy="2554545"/>
          </a:xfrm>
          <a:prstGeom prst="rect">
            <a:avLst/>
          </a:prstGeom>
          <a:noFill/>
        </p:spPr>
        <p:txBody>
          <a:bodyPr wrap="square" rtlCol="0">
            <a:spAutoFit/>
          </a:bodyPr>
          <a:lstStyle/>
          <a:p>
            <a:r>
              <a:rPr lang="fr-FR" sz="2000" dirty="0"/>
              <a:t>190 auteurs restant dont :</a:t>
            </a:r>
          </a:p>
          <a:p>
            <a:pPr marL="285750" indent="-285750">
              <a:buFont typeface="Arial" panose="020B0604020202020204" pitchFamily="34" charset="0"/>
              <a:buChar char="•"/>
            </a:pPr>
            <a:r>
              <a:rPr lang="fr-FR" sz="2000" dirty="0"/>
              <a:t>151 VIAF ID</a:t>
            </a:r>
          </a:p>
          <a:p>
            <a:pPr marL="285750" indent="-285750">
              <a:buFont typeface="Arial" panose="020B0604020202020204" pitchFamily="34" charset="0"/>
              <a:buChar char="•"/>
            </a:pPr>
            <a:r>
              <a:rPr lang="fr-FR" sz="2000" dirty="0"/>
              <a:t>142 Wikipédia ID</a:t>
            </a:r>
          </a:p>
          <a:p>
            <a:pPr marL="285750" indent="-285750">
              <a:buFont typeface="Arial" panose="020B0604020202020204" pitchFamily="34" charset="0"/>
              <a:buChar char="•"/>
            </a:pPr>
            <a:r>
              <a:rPr lang="fr-FR" sz="2000" dirty="0"/>
              <a:t>141 ISNI ID</a:t>
            </a:r>
          </a:p>
          <a:p>
            <a:pPr marL="285750" indent="-285750">
              <a:buFont typeface="Arial" panose="020B0604020202020204" pitchFamily="34" charset="0"/>
              <a:buChar char="•"/>
            </a:pPr>
            <a:r>
              <a:rPr lang="fr-FR" sz="2000" dirty="0"/>
              <a:t>138 </a:t>
            </a:r>
            <a:r>
              <a:rPr lang="fr-FR" sz="2000" dirty="0" err="1"/>
              <a:t>spla</a:t>
            </a:r>
            <a:r>
              <a:rPr lang="fr-FR" sz="2000" dirty="0"/>
              <a:t> ID</a:t>
            </a:r>
          </a:p>
          <a:p>
            <a:pPr marL="285750" indent="-285750">
              <a:buFont typeface="Arial" panose="020B0604020202020204" pitchFamily="34" charset="0"/>
              <a:buChar char="•"/>
            </a:pPr>
            <a:r>
              <a:rPr lang="fr-FR" sz="2000" dirty="0"/>
              <a:t>108 ile en ile ID</a:t>
            </a:r>
          </a:p>
          <a:p>
            <a:pPr marL="285750" indent="-285750">
              <a:buFont typeface="Arial" panose="020B0604020202020204" pitchFamily="34" charset="0"/>
              <a:buChar char="•"/>
            </a:pPr>
            <a:r>
              <a:rPr lang="fr-FR" sz="2000" dirty="0"/>
              <a:t>2 ORCID ID</a:t>
            </a:r>
          </a:p>
          <a:p>
            <a:endParaRPr lang="fr-FR" sz="2000" dirty="0"/>
          </a:p>
        </p:txBody>
      </p:sp>
      <p:graphicFrame>
        <p:nvGraphicFramePr>
          <p:cNvPr id="17" name="Table 18">
            <a:extLst>
              <a:ext uri="{FF2B5EF4-FFF2-40B4-BE49-F238E27FC236}">
                <a16:creationId xmlns:a16="http://schemas.microsoft.com/office/drawing/2014/main" id="{B616E684-8945-4971-9C46-DB8F9D493061}"/>
              </a:ext>
            </a:extLst>
          </p:cNvPr>
          <p:cNvGraphicFramePr>
            <a:graphicFrameLocks noGrp="1"/>
          </p:cNvGraphicFramePr>
          <p:nvPr>
            <p:extLst>
              <p:ext uri="{D42A27DB-BD31-4B8C-83A1-F6EECF244321}">
                <p14:modId xmlns:p14="http://schemas.microsoft.com/office/powerpoint/2010/main" val="2874223898"/>
              </p:ext>
            </p:extLst>
          </p:nvPr>
        </p:nvGraphicFramePr>
        <p:xfrm>
          <a:off x="6546563" y="2990309"/>
          <a:ext cx="5172686" cy="3098765"/>
        </p:xfrm>
        <a:graphic>
          <a:graphicData uri="http://schemas.openxmlformats.org/drawingml/2006/table">
            <a:tbl>
              <a:tblPr firstRow="1" bandRow="1">
                <a:tableStyleId>{5C22544A-7EE6-4342-B048-85BDC9FD1C3A}</a:tableStyleId>
              </a:tblPr>
              <a:tblGrid>
                <a:gridCol w="2586343">
                  <a:extLst>
                    <a:ext uri="{9D8B030D-6E8A-4147-A177-3AD203B41FA5}">
                      <a16:colId xmlns:a16="http://schemas.microsoft.com/office/drawing/2014/main" val="3217910626"/>
                    </a:ext>
                  </a:extLst>
                </a:gridCol>
                <a:gridCol w="2586343">
                  <a:extLst>
                    <a:ext uri="{9D8B030D-6E8A-4147-A177-3AD203B41FA5}">
                      <a16:colId xmlns:a16="http://schemas.microsoft.com/office/drawing/2014/main" val="2367912441"/>
                    </a:ext>
                  </a:extLst>
                </a:gridCol>
              </a:tblGrid>
              <a:tr h="416525">
                <a:tc>
                  <a:txBody>
                    <a:bodyPr/>
                    <a:lstStyle/>
                    <a:p>
                      <a:r>
                        <a:rPr lang="fr-FR" sz="1600" dirty="0"/>
                        <a:t>Informations </a:t>
                      </a:r>
                    </a:p>
                  </a:txBody>
                  <a:tcPr/>
                </a:tc>
                <a:tc>
                  <a:txBody>
                    <a:bodyPr/>
                    <a:lstStyle/>
                    <a:p>
                      <a:r>
                        <a:rPr lang="fr-FR" sz="1600" dirty="0"/>
                        <a:t>Nb obtenues via Wikidata</a:t>
                      </a:r>
                    </a:p>
                  </a:txBody>
                  <a:tcPr/>
                </a:tc>
                <a:extLst>
                  <a:ext uri="{0D108BD9-81ED-4DB2-BD59-A6C34878D82A}">
                    <a16:rowId xmlns:a16="http://schemas.microsoft.com/office/drawing/2014/main" val="1591254654"/>
                  </a:ext>
                </a:extLst>
              </a:tr>
              <a:tr h="254778">
                <a:tc>
                  <a:txBody>
                    <a:bodyPr/>
                    <a:lstStyle/>
                    <a:p>
                      <a:r>
                        <a:rPr lang="fr-FR" sz="1600" dirty="0"/>
                        <a:t>Sexe/genre</a:t>
                      </a:r>
                    </a:p>
                  </a:txBody>
                  <a:tcPr/>
                </a:tc>
                <a:tc>
                  <a:txBody>
                    <a:bodyPr/>
                    <a:lstStyle/>
                    <a:p>
                      <a:r>
                        <a:rPr lang="fr-FR" sz="1600" dirty="0"/>
                        <a:t>190</a:t>
                      </a:r>
                    </a:p>
                  </a:txBody>
                  <a:tcPr/>
                </a:tc>
                <a:extLst>
                  <a:ext uri="{0D108BD9-81ED-4DB2-BD59-A6C34878D82A}">
                    <a16:rowId xmlns:a16="http://schemas.microsoft.com/office/drawing/2014/main" val="2722434178"/>
                  </a:ext>
                </a:extLst>
              </a:tr>
              <a:tr h="254778">
                <a:tc>
                  <a:txBody>
                    <a:bodyPr/>
                    <a:lstStyle/>
                    <a:p>
                      <a:r>
                        <a:rPr lang="fr-FR" sz="1600" dirty="0"/>
                        <a:t>Nationalité</a:t>
                      </a:r>
                    </a:p>
                  </a:txBody>
                  <a:tcPr/>
                </a:tc>
                <a:tc>
                  <a:txBody>
                    <a:bodyPr/>
                    <a:lstStyle/>
                    <a:p>
                      <a:r>
                        <a:rPr lang="fr-FR" sz="1600" dirty="0"/>
                        <a:t>190</a:t>
                      </a:r>
                    </a:p>
                  </a:txBody>
                  <a:tcPr/>
                </a:tc>
                <a:extLst>
                  <a:ext uri="{0D108BD9-81ED-4DB2-BD59-A6C34878D82A}">
                    <a16:rowId xmlns:a16="http://schemas.microsoft.com/office/drawing/2014/main" val="1500072327"/>
                  </a:ext>
                </a:extLst>
              </a:tr>
              <a:tr h="254778">
                <a:tc>
                  <a:txBody>
                    <a:bodyPr/>
                    <a:lstStyle/>
                    <a:p>
                      <a:r>
                        <a:rPr lang="fr-FR" sz="1600" dirty="0"/>
                        <a:t>Langue</a:t>
                      </a:r>
                    </a:p>
                  </a:txBody>
                  <a:tcPr/>
                </a:tc>
                <a:tc>
                  <a:txBody>
                    <a:bodyPr/>
                    <a:lstStyle/>
                    <a:p>
                      <a:r>
                        <a:rPr lang="fr-FR" sz="1600" dirty="0"/>
                        <a:t>190</a:t>
                      </a:r>
                    </a:p>
                  </a:txBody>
                  <a:tcPr/>
                </a:tc>
                <a:extLst>
                  <a:ext uri="{0D108BD9-81ED-4DB2-BD59-A6C34878D82A}">
                    <a16:rowId xmlns:a16="http://schemas.microsoft.com/office/drawing/2014/main" val="3050416321"/>
                  </a:ext>
                </a:extLst>
              </a:tr>
              <a:tr h="254778">
                <a:tc>
                  <a:txBody>
                    <a:bodyPr/>
                    <a:lstStyle/>
                    <a:p>
                      <a:r>
                        <a:rPr lang="fr-FR" sz="1600" dirty="0"/>
                        <a:t>Activités professionnelles</a:t>
                      </a:r>
                    </a:p>
                  </a:txBody>
                  <a:tcPr/>
                </a:tc>
                <a:tc>
                  <a:txBody>
                    <a:bodyPr/>
                    <a:lstStyle/>
                    <a:p>
                      <a:r>
                        <a:rPr lang="fr-FR" sz="1600" dirty="0"/>
                        <a:t>190</a:t>
                      </a:r>
                    </a:p>
                  </a:txBody>
                  <a:tcPr/>
                </a:tc>
                <a:extLst>
                  <a:ext uri="{0D108BD9-81ED-4DB2-BD59-A6C34878D82A}">
                    <a16:rowId xmlns:a16="http://schemas.microsoft.com/office/drawing/2014/main" val="1982435890"/>
                  </a:ext>
                </a:extLst>
              </a:tr>
              <a:tr h="254778">
                <a:tc>
                  <a:txBody>
                    <a:bodyPr/>
                    <a:lstStyle/>
                    <a:p>
                      <a:r>
                        <a:rPr lang="fr-FR" sz="1600" dirty="0"/>
                        <a:t>Date de naissance</a:t>
                      </a:r>
                    </a:p>
                  </a:txBody>
                  <a:tcPr/>
                </a:tc>
                <a:tc>
                  <a:txBody>
                    <a:bodyPr/>
                    <a:lstStyle/>
                    <a:p>
                      <a:r>
                        <a:rPr lang="fr-FR" sz="1600" dirty="0"/>
                        <a:t>163</a:t>
                      </a:r>
                    </a:p>
                  </a:txBody>
                  <a:tcPr/>
                </a:tc>
                <a:extLst>
                  <a:ext uri="{0D108BD9-81ED-4DB2-BD59-A6C34878D82A}">
                    <a16:rowId xmlns:a16="http://schemas.microsoft.com/office/drawing/2014/main" val="1887456481"/>
                  </a:ext>
                </a:extLst>
              </a:tr>
              <a:tr h="254778">
                <a:tc>
                  <a:txBody>
                    <a:bodyPr/>
                    <a:lstStyle/>
                    <a:p>
                      <a:r>
                        <a:rPr lang="fr-FR" sz="1600" dirty="0"/>
                        <a:t>Lieu de naissance</a:t>
                      </a:r>
                    </a:p>
                  </a:txBody>
                  <a:tcPr/>
                </a:tc>
                <a:tc>
                  <a:txBody>
                    <a:bodyPr/>
                    <a:lstStyle/>
                    <a:p>
                      <a:r>
                        <a:rPr lang="fr-FR" sz="1600" dirty="0"/>
                        <a:t>129</a:t>
                      </a:r>
                    </a:p>
                  </a:txBody>
                  <a:tcPr/>
                </a:tc>
                <a:extLst>
                  <a:ext uri="{0D108BD9-81ED-4DB2-BD59-A6C34878D82A}">
                    <a16:rowId xmlns:a16="http://schemas.microsoft.com/office/drawing/2014/main" val="3369449120"/>
                  </a:ext>
                </a:extLst>
              </a:tr>
              <a:tr h="254778">
                <a:tc>
                  <a:txBody>
                    <a:bodyPr/>
                    <a:lstStyle/>
                    <a:p>
                      <a:r>
                        <a:rPr lang="fr-FR" sz="1600" dirty="0"/>
                        <a:t>Date de décès</a:t>
                      </a:r>
                    </a:p>
                  </a:txBody>
                  <a:tcPr/>
                </a:tc>
                <a:tc>
                  <a:txBody>
                    <a:bodyPr/>
                    <a:lstStyle/>
                    <a:p>
                      <a:r>
                        <a:rPr lang="fr-FR" sz="1600" dirty="0"/>
                        <a:t>35</a:t>
                      </a:r>
                    </a:p>
                  </a:txBody>
                  <a:tcPr/>
                </a:tc>
                <a:extLst>
                  <a:ext uri="{0D108BD9-81ED-4DB2-BD59-A6C34878D82A}">
                    <a16:rowId xmlns:a16="http://schemas.microsoft.com/office/drawing/2014/main" val="571567285"/>
                  </a:ext>
                </a:extLst>
              </a:tr>
              <a:tr h="254778">
                <a:tc>
                  <a:txBody>
                    <a:bodyPr/>
                    <a:lstStyle/>
                    <a:p>
                      <a:r>
                        <a:rPr lang="fr-FR" sz="1600" dirty="0"/>
                        <a:t>Lieu de décès</a:t>
                      </a:r>
                    </a:p>
                  </a:txBody>
                  <a:tcPr/>
                </a:tc>
                <a:tc>
                  <a:txBody>
                    <a:bodyPr/>
                    <a:lstStyle/>
                    <a:p>
                      <a:r>
                        <a:rPr lang="fr-FR" sz="1600" dirty="0"/>
                        <a:t>26</a:t>
                      </a:r>
                    </a:p>
                  </a:txBody>
                  <a:tcPr/>
                </a:tc>
                <a:extLst>
                  <a:ext uri="{0D108BD9-81ED-4DB2-BD59-A6C34878D82A}">
                    <a16:rowId xmlns:a16="http://schemas.microsoft.com/office/drawing/2014/main" val="3306438459"/>
                  </a:ext>
                </a:extLst>
              </a:tr>
            </a:tbl>
          </a:graphicData>
        </a:graphic>
      </p:graphicFrame>
      <p:sp>
        <p:nvSpPr>
          <p:cNvPr id="19" name="Title 4">
            <a:extLst>
              <a:ext uri="{FF2B5EF4-FFF2-40B4-BE49-F238E27FC236}">
                <a16:creationId xmlns:a16="http://schemas.microsoft.com/office/drawing/2014/main" id="{EB2D6E32-BAA5-49C1-8F0F-8229C19C9892}"/>
              </a:ext>
            </a:extLst>
          </p:cNvPr>
          <p:cNvSpPr>
            <a:spLocks noGrp="1"/>
          </p:cNvSpPr>
          <p:nvPr>
            <p:ph type="title"/>
          </p:nvPr>
        </p:nvSpPr>
        <p:spPr>
          <a:xfrm>
            <a:off x="358353" y="194306"/>
            <a:ext cx="8520600" cy="623400"/>
          </a:xfrm>
        </p:spPr>
        <p:txBody>
          <a:bodyPr>
            <a:normAutofit fontScale="90000"/>
          </a:bodyPr>
          <a:lstStyle/>
          <a:p>
            <a:r>
              <a:rPr lang="fr-FR" dirty="0"/>
              <a:t>Corpus final</a:t>
            </a:r>
          </a:p>
        </p:txBody>
      </p:sp>
      <p:pic>
        <p:nvPicPr>
          <p:cNvPr id="3" name="Picture 2">
            <a:extLst>
              <a:ext uri="{FF2B5EF4-FFF2-40B4-BE49-F238E27FC236}">
                <a16:creationId xmlns:a16="http://schemas.microsoft.com/office/drawing/2014/main" id="{FFFA40E1-A4F3-4CD4-A09A-2E8023C945FE}"/>
              </a:ext>
            </a:extLst>
          </p:cNvPr>
          <p:cNvPicPr>
            <a:picLocks noChangeAspect="1"/>
          </p:cNvPicPr>
          <p:nvPr/>
        </p:nvPicPr>
        <p:blipFill>
          <a:blip r:embed="rId2"/>
          <a:stretch>
            <a:fillRect/>
          </a:stretch>
        </p:blipFill>
        <p:spPr>
          <a:xfrm>
            <a:off x="1061746" y="1313006"/>
            <a:ext cx="4707488" cy="3945799"/>
          </a:xfrm>
          <a:prstGeom prst="rect">
            <a:avLst/>
          </a:prstGeom>
        </p:spPr>
      </p:pic>
    </p:spTree>
    <p:extLst>
      <p:ext uri="{BB962C8B-B14F-4D97-AF65-F5344CB8AC3E}">
        <p14:creationId xmlns:p14="http://schemas.microsoft.com/office/powerpoint/2010/main" val="925280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28484" y="250042"/>
            <a:ext cx="10515600" cy="794935"/>
          </a:xfrm>
        </p:spPr>
        <p:txBody>
          <a:bodyPr>
            <a:normAutofit/>
          </a:bodyPr>
          <a:lstStyle/>
          <a:p>
            <a:r>
              <a:rPr lang="fr-FR" dirty="0"/>
              <a:t>Mieux décrire les auteurs émergeants </a:t>
            </a:r>
          </a:p>
        </p:txBody>
      </p:sp>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9" name="Content Placeholder 8">
            <a:extLst>
              <a:ext uri="{FF2B5EF4-FFF2-40B4-BE49-F238E27FC236}">
                <a16:creationId xmlns:a16="http://schemas.microsoft.com/office/drawing/2014/main" id="{29B8B44A-5C93-494B-AEF0-5651FB1F36F1}"/>
              </a:ext>
            </a:extLst>
          </p:cNvPr>
          <p:cNvSpPr>
            <a:spLocks noGrp="1"/>
          </p:cNvSpPr>
          <p:nvPr>
            <p:ph idx="1"/>
          </p:nvPr>
        </p:nvSpPr>
        <p:spPr>
          <a:xfrm>
            <a:off x="338411" y="1472944"/>
            <a:ext cx="10515600" cy="1852292"/>
          </a:xfrm>
        </p:spPr>
        <p:txBody>
          <a:bodyPr>
            <a:normAutofit/>
          </a:bodyPr>
          <a:lstStyle/>
          <a:p>
            <a:r>
              <a:rPr lang="fr-FR" sz="2000" dirty="0"/>
              <a:t>Une littérature en train de se faire, peu normalisée…</a:t>
            </a:r>
          </a:p>
          <a:p>
            <a:r>
              <a:rPr lang="fr-FR" sz="2000" dirty="0"/>
              <a:t>Un « crawl » est un flot de données qui risque sans indexation de ne pas permettre d’analyses</a:t>
            </a:r>
          </a:p>
          <a:p>
            <a:r>
              <a:rPr lang="fr-FR" sz="2000" dirty="0"/>
              <a:t>Une multitude de canaux, une multitude de discours…</a:t>
            </a:r>
          </a:p>
        </p:txBody>
      </p:sp>
      <p:sp>
        <p:nvSpPr>
          <p:cNvPr id="14" name="TextBox 13">
            <a:extLst>
              <a:ext uri="{FF2B5EF4-FFF2-40B4-BE49-F238E27FC236}">
                <a16:creationId xmlns:a16="http://schemas.microsoft.com/office/drawing/2014/main" id="{C2B9AE10-C5ED-4C28-8496-4B8E82D8D73E}"/>
              </a:ext>
            </a:extLst>
          </p:cNvPr>
          <p:cNvSpPr txBox="1"/>
          <p:nvPr/>
        </p:nvSpPr>
        <p:spPr>
          <a:xfrm>
            <a:off x="4542804" y="3094507"/>
            <a:ext cx="6439327" cy="369332"/>
          </a:xfrm>
          <a:prstGeom prst="rect">
            <a:avLst/>
          </a:prstGeom>
          <a:solidFill>
            <a:srgbClr val="44546A"/>
          </a:solidFill>
        </p:spPr>
        <p:txBody>
          <a:bodyPr wrap="none" rtlCol="0">
            <a:spAutoFit/>
          </a:bodyPr>
          <a:lstStyle/>
          <a:p>
            <a:r>
              <a:rPr lang="fr-FR" dirty="0">
                <a:solidFill>
                  <a:schemeClr val="bg1"/>
                </a:solidFill>
              </a:rPr>
              <a:t>Machiner une variétés de textes… pour induire des informations</a:t>
            </a:r>
          </a:p>
        </p:txBody>
      </p:sp>
      <p:sp>
        <p:nvSpPr>
          <p:cNvPr id="15" name="TextBox 14">
            <a:extLst>
              <a:ext uri="{FF2B5EF4-FFF2-40B4-BE49-F238E27FC236}">
                <a16:creationId xmlns:a16="http://schemas.microsoft.com/office/drawing/2014/main" id="{A4DC3BA2-922B-497D-9D74-2F5CC795455C}"/>
              </a:ext>
            </a:extLst>
          </p:cNvPr>
          <p:cNvSpPr txBox="1"/>
          <p:nvPr/>
        </p:nvSpPr>
        <p:spPr>
          <a:xfrm>
            <a:off x="2599894" y="4055963"/>
            <a:ext cx="7920729" cy="1569660"/>
          </a:xfrm>
          <a:prstGeom prst="rect">
            <a:avLst/>
          </a:prstGeom>
          <a:noFill/>
        </p:spPr>
        <p:txBody>
          <a:bodyPr wrap="square" rtlCol="0">
            <a:spAutoFit/>
          </a:bodyPr>
          <a:lstStyle/>
          <a:p>
            <a:r>
              <a:rPr lang="fr-FR" sz="2400" dirty="0"/>
              <a:t>Quels peuvent être les apports du TAL?</a:t>
            </a:r>
          </a:p>
          <a:p>
            <a:pPr marL="285750" indent="-285750">
              <a:buFont typeface="Arial" panose="020B0604020202020204" pitchFamily="34" charset="0"/>
              <a:buChar char="•"/>
            </a:pPr>
            <a:r>
              <a:rPr lang="fr-FR" sz="2400" dirty="0"/>
              <a:t>Repérage d’entités nommées : lieux, noms propres</a:t>
            </a:r>
          </a:p>
          <a:p>
            <a:pPr marL="285750" indent="-285750">
              <a:buFont typeface="Arial" panose="020B0604020202020204" pitchFamily="34" charset="0"/>
              <a:buChar char="•"/>
            </a:pPr>
            <a:r>
              <a:rPr lang="fr-FR" sz="2400" dirty="0"/>
              <a:t>Exploration contextuelle : à partir de la recherche des dates d’état civil au sein des notices biographiques</a:t>
            </a:r>
          </a:p>
        </p:txBody>
      </p:sp>
      <p:sp>
        <p:nvSpPr>
          <p:cNvPr id="3" name="Espace réservé du numéro de diapositive 2">
            <a:extLst>
              <a:ext uri="{FF2B5EF4-FFF2-40B4-BE49-F238E27FC236}">
                <a16:creationId xmlns:a16="http://schemas.microsoft.com/office/drawing/2014/main" id="{AE59CD94-3E37-43CA-8E34-286B015D3088}"/>
              </a:ext>
            </a:extLst>
          </p:cNvPr>
          <p:cNvSpPr>
            <a:spLocks noGrp="1"/>
          </p:cNvSpPr>
          <p:nvPr>
            <p:ph type="sldNum" sz="quarter" idx="12"/>
          </p:nvPr>
        </p:nvSpPr>
        <p:spPr/>
        <p:txBody>
          <a:bodyPr/>
          <a:lstStyle/>
          <a:p>
            <a:fld id="{6113E31D-E2AB-40D1-8B51-AFA5AFEF393A}" type="slidenum">
              <a:rPr lang="en-US" smtClean="0"/>
              <a:t>21</a:t>
            </a:fld>
            <a:endParaRPr lang="en-US" dirty="0"/>
          </a:p>
        </p:txBody>
      </p:sp>
    </p:spTree>
    <p:extLst>
      <p:ext uri="{BB962C8B-B14F-4D97-AF65-F5344CB8AC3E}">
        <p14:creationId xmlns:p14="http://schemas.microsoft.com/office/powerpoint/2010/main" val="77810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60C05-D581-470E-811E-8AE1D6D1BE91}"/>
              </a:ext>
            </a:extLst>
          </p:cNvPr>
          <p:cNvSpPr>
            <a:spLocks noGrp="1"/>
          </p:cNvSpPr>
          <p:nvPr>
            <p:ph type="title"/>
          </p:nvPr>
        </p:nvSpPr>
        <p:spPr>
          <a:xfrm>
            <a:off x="216310" y="365125"/>
            <a:ext cx="11137490" cy="806581"/>
          </a:xfrm>
        </p:spPr>
        <p:txBody>
          <a:bodyPr/>
          <a:lstStyle/>
          <a:p>
            <a:r>
              <a:rPr lang="fr-FR" dirty="0"/>
              <a:t>Noms de lieux, noms de personnes…</a:t>
            </a:r>
          </a:p>
        </p:txBody>
      </p:sp>
      <p:sp>
        <p:nvSpPr>
          <p:cNvPr id="3" name="Content Placeholder 2">
            <a:extLst>
              <a:ext uri="{FF2B5EF4-FFF2-40B4-BE49-F238E27FC236}">
                <a16:creationId xmlns:a16="http://schemas.microsoft.com/office/drawing/2014/main" id="{C000CAF2-E8BF-4DC7-A964-65733E856011}"/>
              </a:ext>
            </a:extLst>
          </p:cNvPr>
          <p:cNvSpPr>
            <a:spLocks noGrp="1"/>
          </p:cNvSpPr>
          <p:nvPr>
            <p:ph idx="1"/>
          </p:nvPr>
        </p:nvSpPr>
        <p:spPr>
          <a:xfrm>
            <a:off x="857864" y="1419120"/>
            <a:ext cx="10016613" cy="652105"/>
          </a:xfrm>
        </p:spPr>
        <p:txBody>
          <a:bodyPr>
            <a:normAutofit/>
          </a:bodyPr>
          <a:lstStyle/>
          <a:p>
            <a:pPr marL="0" indent="0">
              <a:buNone/>
            </a:pPr>
            <a:r>
              <a:rPr lang="fr-FR" dirty="0"/>
              <a:t>Utiliser des systèmes « entrainés » pour en détecter d’autres:</a:t>
            </a:r>
          </a:p>
        </p:txBody>
      </p:sp>
      <p:pic>
        <p:nvPicPr>
          <p:cNvPr id="6" name="Picture 5">
            <a:extLst>
              <a:ext uri="{FF2B5EF4-FFF2-40B4-BE49-F238E27FC236}">
                <a16:creationId xmlns:a16="http://schemas.microsoft.com/office/drawing/2014/main" id="{BDA2111B-6FD7-4F07-BDCF-AF85C628BA2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9" name="Rectangle 8">
            <a:extLst>
              <a:ext uri="{FF2B5EF4-FFF2-40B4-BE49-F238E27FC236}">
                <a16:creationId xmlns:a16="http://schemas.microsoft.com/office/drawing/2014/main" id="{ACAAB409-284B-4839-A2F9-B3F4F9EDF0FA}"/>
              </a:ext>
            </a:extLst>
          </p:cNvPr>
          <p:cNvSpPr/>
          <p:nvPr/>
        </p:nvSpPr>
        <p:spPr>
          <a:xfrm>
            <a:off x="513576" y="2071226"/>
            <a:ext cx="4906297" cy="4285124"/>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12D2DFDA-8B57-4D17-946E-EE6D8736356E}"/>
              </a:ext>
            </a:extLst>
          </p:cNvPr>
          <p:cNvSpPr/>
          <p:nvPr/>
        </p:nvSpPr>
        <p:spPr>
          <a:xfrm>
            <a:off x="-181645" y="2773599"/>
            <a:ext cx="5780866" cy="2585323"/>
          </a:xfrm>
          <a:prstGeom prst="rect">
            <a:avLst/>
          </a:prstGeom>
        </p:spPr>
        <p:txBody>
          <a:bodyPr wrap="square">
            <a:spAutoFit/>
          </a:bodyPr>
          <a:lstStyle/>
          <a:p>
            <a:pPr marL="742950" lvl="1" indent="-285750">
              <a:buFont typeface="Arial" panose="020B0604020202020204" pitchFamily="34" charset="0"/>
              <a:buChar char="•"/>
            </a:pPr>
            <a:r>
              <a:rPr lang="fr-FR" dirty="0" err="1">
                <a:solidFill>
                  <a:schemeClr val="bg1"/>
                </a:solidFill>
                <a:highlight>
                  <a:srgbClr val="C00000"/>
                </a:highlight>
              </a:rPr>
              <a:t>Bonel</a:t>
            </a:r>
            <a:r>
              <a:rPr lang="fr-FR" dirty="0">
                <a:solidFill>
                  <a:schemeClr val="bg1"/>
                </a:solidFill>
                <a:highlight>
                  <a:srgbClr val="C00000"/>
                </a:highlight>
              </a:rPr>
              <a:t> Auguste</a:t>
            </a:r>
            <a:r>
              <a:rPr lang="fr-FR" dirty="0">
                <a:solidFill>
                  <a:schemeClr val="tx1">
                    <a:lumMod val="95000"/>
                    <a:lumOff val="5000"/>
                  </a:schemeClr>
                </a:solidFill>
              </a:rPr>
              <a:t>, né </a:t>
            </a:r>
            <a:r>
              <a:rPr lang="fr-FR" dirty="0">
                <a:solidFill>
                  <a:schemeClr val="bg1"/>
                </a:solidFill>
                <a:highlight>
                  <a:srgbClr val="FF0000"/>
                </a:highlight>
              </a:rPr>
              <a:t>à</a:t>
            </a:r>
            <a:r>
              <a:rPr lang="fr-FR" dirty="0">
                <a:solidFill>
                  <a:schemeClr val="bg1"/>
                </a:solidFill>
              </a:rPr>
              <a:t> </a:t>
            </a:r>
            <a:r>
              <a:rPr lang="fr-FR" dirty="0">
                <a:solidFill>
                  <a:schemeClr val="bg1"/>
                </a:solidFill>
                <a:highlight>
                  <a:srgbClr val="FF0000"/>
                </a:highlight>
              </a:rPr>
              <a:t>Port-au-Prince</a:t>
            </a:r>
            <a:r>
              <a:rPr lang="fr-FR" dirty="0"/>
              <a:t>, </a:t>
            </a:r>
            <a:r>
              <a:rPr lang="fr-FR" dirty="0">
                <a:solidFill>
                  <a:schemeClr val="bg1"/>
                </a:solidFill>
                <a:highlight>
                  <a:srgbClr val="FF0000"/>
                </a:highlight>
              </a:rPr>
              <a:t>Haïti</a:t>
            </a:r>
            <a:r>
              <a:rPr lang="fr-FR" dirty="0"/>
              <a:t>, </a:t>
            </a:r>
            <a:r>
              <a:rPr lang="fr-FR" dirty="0">
                <a:solidFill>
                  <a:schemeClr val="tx1">
                    <a:lumMod val="95000"/>
                    <a:lumOff val="5000"/>
                  </a:schemeClr>
                </a:solidFill>
              </a:rPr>
              <a:t>le 6 mars1973, </a:t>
            </a:r>
            <a:r>
              <a:rPr lang="fr-FR" dirty="0"/>
              <a:t>est poète, bibliothécaire et animateur culturel. Il a étudié la linguistique à </a:t>
            </a:r>
            <a:r>
              <a:rPr lang="fr-FR" dirty="0">
                <a:solidFill>
                  <a:schemeClr val="bg1"/>
                </a:solidFill>
                <a:highlight>
                  <a:srgbClr val="00FFFF"/>
                </a:highlight>
              </a:rPr>
              <a:t>l’Université d’État d’ Haïti </a:t>
            </a:r>
            <a:r>
              <a:rPr lang="fr-FR" dirty="0"/>
              <a:t>et a reçu une formation en histoire de l’art à l’Institut français d’ Haïti. Fondateur de l’atelier de poésie «</a:t>
            </a:r>
            <a:r>
              <a:rPr lang="fr-FR" dirty="0">
                <a:solidFill>
                  <a:schemeClr val="bg1"/>
                </a:solidFill>
                <a:highlight>
                  <a:srgbClr val="000080"/>
                </a:highlight>
              </a:rPr>
              <a:t> Dimanche en poésie </a:t>
            </a:r>
            <a:r>
              <a:rPr lang="fr-FR" dirty="0"/>
              <a:t>» à la bibliothèque Étoile filante, et animateur des « </a:t>
            </a:r>
            <a:r>
              <a:rPr lang="fr-FR" dirty="0">
                <a:solidFill>
                  <a:schemeClr val="bg1"/>
                </a:solidFill>
                <a:highlight>
                  <a:srgbClr val="000080"/>
                </a:highlight>
              </a:rPr>
              <a:t>Vendredis littéraires</a:t>
            </a:r>
            <a:r>
              <a:rPr lang="fr-FR" dirty="0"/>
              <a:t> » de </a:t>
            </a:r>
            <a:r>
              <a:rPr lang="fr-FR" dirty="0">
                <a:solidFill>
                  <a:schemeClr val="bg1"/>
                </a:solidFill>
                <a:highlight>
                  <a:srgbClr val="C00000"/>
                </a:highlight>
              </a:rPr>
              <a:t>l’université Caraïbe</a:t>
            </a:r>
            <a:r>
              <a:rPr lang="fr-FR" dirty="0"/>
              <a:t>, il écrit en français et en créole.</a:t>
            </a:r>
          </a:p>
        </p:txBody>
      </p:sp>
      <p:sp>
        <p:nvSpPr>
          <p:cNvPr id="10" name="Rectangle 9">
            <a:extLst>
              <a:ext uri="{FF2B5EF4-FFF2-40B4-BE49-F238E27FC236}">
                <a16:creationId xmlns:a16="http://schemas.microsoft.com/office/drawing/2014/main" id="{23ED0AAE-9DDD-4ACA-A06A-1475EF80F318}"/>
              </a:ext>
            </a:extLst>
          </p:cNvPr>
          <p:cNvSpPr/>
          <p:nvPr/>
        </p:nvSpPr>
        <p:spPr>
          <a:xfrm>
            <a:off x="5497476" y="3362634"/>
            <a:ext cx="4906297" cy="169114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chemeClr val="tx1"/>
                </a:solidFill>
              </a:rPr>
              <a:t>Né en Haïti en 1994, </a:t>
            </a:r>
            <a:r>
              <a:rPr lang="fr-FR" dirty="0">
                <a:solidFill>
                  <a:srgbClr val="FFFFFF"/>
                </a:solidFill>
                <a:highlight>
                  <a:srgbClr val="00FFFF"/>
                </a:highlight>
              </a:rPr>
              <a:t>Jean D'Amérique  </a:t>
            </a:r>
            <a:r>
              <a:rPr lang="fr-FR" dirty="0">
                <a:solidFill>
                  <a:schemeClr val="tx1"/>
                </a:solidFill>
              </a:rPr>
              <a:t>est écrivain, auteur de Petite fleur du ghetto, recueil qui lui vaut une mention spéciale du </a:t>
            </a:r>
            <a:r>
              <a:rPr lang="fr-FR" dirty="0">
                <a:solidFill>
                  <a:srgbClr val="FFFFFF"/>
                </a:solidFill>
                <a:highlight>
                  <a:srgbClr val="00FFFF"/>
                </a:highlight>
              </a:rPr>
              <a:t>Prix René </a:t>
            </a:r>
          </a:p>
          <a:p>
            <a:r>
              <a:rPr lang="fr-FR" dirty="0">
                <a:solidFill>
                  <a:srgbClr val="FFFFFF"/>
                </a:solidFill>
                <a:highlight>
                  <a:srgbClr val="00FFFF"/>
                </a:highlight>
              </a:rPr>
              <a:t>Philoctète </a:t>
            </a:r>
            <a:r>
              <a:rPr lang="fr-FR" dirty="0">
                <a:solidFill>
                  <a:schemeClr val="tx1"/>
                </a:solidFill>
              </a:rPr>
              <a:t>2015 et une sélection au Prix Révélation de Poésie 2016 de la Société des Gens de Lettres.</a:t>
            </a:r>
          </a:p>
        </p:txBody>
      </p:sp>
      <p:sp>
        <p:nvSpPr>
          <p:cNvPr id="11" name="TextBox 10">
            <a:extLst>
              <a:ext uri="{FF2B5EF4-FFF2-40B4-BE49-F238E27FC236}">
                <a16:creationId xmlns:a16="http://schemas.microsoft.com/office/drawing/2014/main" id="{6F45B544-9A76-4D80-813D-A7AD1E52A85F}"/>
              </a:ext>
            </a:extLst>
          </p:cNvPr>
          <p:cNvSpPr txBox="1"/>
          <p:nvPr/>
        </p:nvSpPr>
        <p:spPr>
          <a:xfrm>
            <a:off x="5473700" y="2742601"/>
            <a:ext cx="1407758" cy="523220"/>
          </a:xfrm>
          <a:prstGeom prst="rect">
            <a:avLst/>
          </a:prstGeom>
          <a:noFill/>
        </p:spPr>
        <p:txBody>
          <a:bodyPr wrap="none" rtlCol="0">
            <a:spAutoFit/>
          </a:bodyPr>
          <a:lstStyle/>
          <a:p>
            <a:r>
              <a:rPr lang="fr-FR" sz="2800" dirty="0"/>
              <a:t>Mais….</a:t>
            </a:r>
          </a:p>
        </p:txBody>
      </p:sp>
      <p:sp>
        <p:nvSpPr>
          <p:cNvPr id="13" name="TextBox 12">
            <a:extLst>
              <a:ext uri="{FF2B5EF4-FFF2-40B4-BE49-F238E27FC236}">
                <a16:creationId xmlns:a16="http://schemas.microsoft.com/office/drawing/2014/main" id="{B0EC64E8-25CB-4C65-B4B1-FFF7E29EBD20}"/>
              </a:ext>
            </a:extLst>
          </p:cNvPr>
          <p:cNvSpPr txBox="1"/>
          <p:nvPr/>
        </p:nvSpPr>
        <p:spPr>
          <a:xfrm>
            <a:off x="5497476" y="5089066"/>
            <a:ext cx="3991093" cy="1384995"/>
          </a:xfrm>
          <a:prstGeom prst="rect">
            <a:avLst/>
          </a:prstGeom>
          <a:noFill/>
        </p:spPr>
        <p:txBody>
          <a:bodyPr wrap="none" rtlCol="0">
            <a:spAutoFit/>
          </a:bodyPr>
          <a:lstStyle/>
          <a:p>
            <a:r>
              <a:rPr lang="fr-FR" sz="2800">
                <a:solidFill>
                  <a:srgbClr val="C00000"/>
                </a:solidFill>
              </a:rPr>
              <a:t>Beaucoup d’ambiguïtés</a:t>
            </a:r>
            <a:r>
              <a:rPr lang="fr-FR" sz="2800" dirty="0">
                <a:solidFill>
                  <a:srgbClr val="C00000"/>
                </a:solidFill>
              </a:rPr>
              <a:t>,</a:t>
            </a:r>
          </a:p>
          <a:p>
            <a:r>
              <a:rPr lang="fr-FR" sz="2800" dirty="0">
                <a:solidFill>
                  <a:srgbClr val="C00000"/>
                </a:solidFill>
              </a:rPr>
              <a:t>Demande d’être validé et</a:t>
            </a:r>
          </a:p>
          <a:p>
            <a:r>
              <a:rPr lang="fr-FR" sz="2800" dirty="0">
                <a:solidFill>
                  <a:srgbClr val="C00000"/>
                </a:solidFill>
              </a:rPr>
              <a:t>mis en contexte….</a:t>
            </a:r>
          </a:p>
        </p:txBody>
      </p:sp>
      <p:sp>
        <p:nvSpPr>
          <p:cNvPr id="4" name="Espace réservé du numéro de diapositive 3">
            <a:extLst>
              <a:ext uri="{FF2B5EF4-FFF2-40B4-BE49-F238E27FC236}">
                <a16:creationId xmlns:a16="http://schemas.microsoft.com/office/drawing/2014/main" id="{E3D1E208-DF72-4223-9248-014206F3C46C}"/>
              </a:ext>
            </a:extLst>
          </p:cNvPr>
          <p:cNvSpPr>
            <a:spLocks noGrp="1"/>
          </p:cNvSpPr>
          <p:nvPr>
            <p:ph type="sldNum" sz="quarter" idx="12"/>
          </p:nvPr>
        </p:nvSpPr>
        <p:spPr/>
        <p:txBody>
          <a:bodyPr/>
          <a:lstStyle/>
          <a:p>
            <a:fld id="{6113E31D-E2AB-40D1-8B51-AFA5AFEF393A}" type="slidenum">
              <a:rPr lang="en-US" smtClean="0"/>
              <a:t>22</a:t>
            </a:fld>
            <a:endParaRPr lang="en-US" dirty="0"/>
          </a:p>
        </p:txBody>
      </p:sp>
    </p:spTree>
    <p:extLst>
      <p:ext uri="{BB962C8B-B14F-4D97-AF65-F5344CB8AC3E}">
        <p14:creationId xmlns:p14="http://schemas.microsoft.com/office/powerpoint/2010/main" val="1496064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60C05-D581-470E-811E-8AE1D6D1BE91}"/>
              </a:ext>
            </a:extLst>
          </p:cNvPr>
          <p:cNvSpPr>
            <a:spLocks noGrp="1"/>
          </p:cNvSpPr>
          <p:nvPr>
            <p:ph type="title"/>
          </p:nvPr>
        </p:nvSpPr>
        <p:spPr>
          <a:xfrm>
            <a:off x="216310" y="365125"/>
            <a:ext cx="11137490" cy="1325563"/>
          </a:xfrm>
        </p:spPr>
        <p:txBody>
          <a:bodyPr/>
          <a:lstStyle/>
          <a:p>
            <a:r>
              <a:rPr lang="fr-FR" dirty="0"/>
              <a:t>Une mise en </a:t>
            </a:r>
            <a:r>
              <a:rPr lang="fr-FR" dirty="0" err="1"/>
              <a:t>co-texte</a:t>
            </a:r>
            <a:r>
              <a:rPr lang="fr-FR" dirty="0"/>
              <a:t>… </a:t>
            </a:r>
            <a:br>
              <a:rPr lang="fr-FR" dirty="0"/>
            </a:br>
            <a:r>
              <a:rPr lang="fr-FR" dirty="0"/>
              <a:t>Exploration contextuelle</a:t>
            </a:r>
          </a:p>
        </p:txBody>
      </p:sp>
      <p:sp>
        <p:nvSpPr>
          <p:cNvPr id="3" name="Content Placeholder 2">
            <a:extLst>
              <a:ext uri="{FF2B5EF4-FFF2-40B4-BE49-F238E27FC236}">
                <a16:creationId xmlns:a16="http://schemas.microsoft.com/office/drawing/2014/main" id="{C000CAF2-E8BF-4DC7-A964-65733E856011}"/>
              </a:ext>
            </a:extLst>
          </p:cNvPr>
          <p:cNvSpPr>
            <a:spLocks noGrp="1"/>
          </p:cNvSpPr>
          <p:nvPr>
            <p:ph idx="1"/>
          </p:nvPr>
        </p:nvSpPr>
        <p:spPr>
          <a:xfrm>
            <a:off x="1202329" y="2055822"/>
            <a:ext cx="7772400" cy="3464131"/>
          </a:xfrm>
        </p:spPr>
        <p:txBody>
          <a:bodyPr>
            <a:normAutofit fontScale="70000" lnSpcReduction="20000"/>
          </a:bodyPr>
          <a:lstStyle/>
          <a:p>
            <a:pPr marL="0" indent="0">
              <a:buNone/>
            </a:pPr>
            <a:r>
              <a:rPr lang="fr-FR" dirty="0"/>
              <a:t>Utiliser les structures récurrentes induite par le web pour en extraire des informations :</a:t>
            </a:r>
          </a:p>
          <a:p>
            <a:pPr marL="0" indent="0">
              <a:buNone/>
            </a:pPr>
            <a:endParaRPr lang="fr-FR" dirty="0"/>
          </a:p>
          <a:p>
            <a:pPr lvl="1"/>
            <a:r>
              <a:rPr lang="fr-FR" dirty="0">
                <a:solidFill>
                  <a:schemeClr val="bg1"/>
                </a:solidFill>
                <a:highlight>
                  <a:srgbClr val="C00000"/>
                </a:highlight>
              </a:rPr>
              <a:t>Cléante </a:t>
            </a:r>
            <a:r>
              <a:rPr lang="fr-FR" dirty="0" err="1">
                <a:solidFill>
                  <a:schemeClr val="bg1"/>
                </a:solidFill>
                <a:highlight>
                  <a:srgbClr val="C00000"/>
                </a:highlight>
              </a:rPr>
              <a:t>Desgraves</a:t>
            </a:r>
            <a:r>
              <a:rPr lang="fr-FR" dirty="0">
                <a:solidFill>
                  <a:schemeClr val="bg1"/>
                </a:solidFill>
                <a:highlight>
                  <a:srgbClr val="C00000"/>
                </a:highlight>
              </a:rPr>
              <a:t> </a:t>
            </a:r>
            <a:r>
              <a:rPr lang="fr-FR" dirty="0">
                <a:solidFill>
                  <a:schemeClr val="bg1"/>
                </a:solidFill>
                <a:highlight>
                  <a:srgbClr val="008080"/>
                </a:highlight>
              </a:rPr>
              <a:t>naît</a:t>
            </a:r>
            <a:r>
              <a:rPr lang="fr-FR" dirty="0"/>
              <a:t> </a:t>
            </a:r>
            <a:r>
              <a:rPr lang="fr-FR" dirty="0">
                <a:solidFill>
                  <a:schemeClr val="bg1"/>
                </a:solidFill>
                <a:highlight>
                  <a:srgbClr val="000000"/>
                </a:highlight>
              </a:rPr>
              <a:t>le</a:t>
            </a:r>
            <a:r>
              <a:rPr lang="fr-FR" dirty="0">
                <a:solidFill>
                  <a:schemeClr val="bg1"/>
                </a:solidFill>
              </a:rPr>
              <a:t> </a:t>
            </a:r>
            <a:r>
              <a:rPr lang="fr-FR" dirty="0">
                <a:solidFill>
                  <a:schemeClr val="bg1"/>
                </a:solidFill>
                <a:highlight>
                  <a:srgbClr val="800080"/>
                </a:highlight>
              </a:rPr>
              <a:t>13 janvier 1891 </a:t>
            </a:r>
            <a:r>
              <a:rPr lang="fr-FR" dirty="0">
                <a:solidFill>
                  <a:schemeClr val="bg1"/>
                </a:solidFill>
                <a:highlight>
                  <a:srgbClr val="FF0000"/>
                </a:highlight>
              </a:rPr>
              <a:t>à</a:t>
            </a:r>
            <a:r>
              <a:rPr lang="fr-FR" dirty="0"/>
              <a:t> </a:t>
            </a:r>
            <a:r>
              <a:rPr lang="fr-FR" dirty="0">
                <a:solidFill>
                  <a:schemeClr val="bg1"/>
                </a:solidFill>
                <a:highlight>
                  <a:srgbClr val="FF0000"/>
                </a:highlight>
              </a:rPr>
              <a:t>Port-au-Prince</a:t>
            </a:r>
            <a:r>
              <a:rPr lang="fr-FR" dirty="0"/>
              <a:t> (</a:t>
            </a:r>
            <a:r>
              <a:rPr lang="fr-FR" dirty="0">
                <a:solidFill>
                  <a:schemeClr val="bg1"/>
                </a:solidFill>
                <a:highlight>
                  <a:srgbClr val="FF0000"/>
                </a:highlight>
              </a:rPr>
              <a:t>Haïti</a:t>
            </a:r>
            <a:r>
              <a:rPr lang="fr-FR" dirty="0"/>
              <a:t>) d’une mère américaine, née Alice Cunningham, et d’un père haïtien, Hector </a:t>
            </a:r>
            <a:r>
              <a:rPr lang="fr-FR" dirty="0" err="1"/>
              <a:t>Desgraves</a:t>
            </a:r>
            <a:r>
              <a:rPr lang="fr-FR" dirty="0"/>
              <a:t>, qui était pharmacien et également pianiste. </a:t>
            </a:r>
          </a:p>
          <a:p>
            <a:pPr lvl="1"/>
            <a:r>
              <a:rPr lang="fr-FR" dirty="0" err="1">
                <a:solidFill>
                  <a:schemeClr val="bg1"/>
                </a:solidFill>
                <a:highlight>
                  <a:srgbClr val="C00000"/>
                </a:highlight>
              </a:rPr>
              <a:t>Bonel</a:t>
            </a:r>
            <a:r>
              <a:rPr lang="fr-FR" dirty="0">
                <a:solidFill>
                  <a:schemeClr val="bg1"/>
                </a:solidFill>
                <a:highlight>
                  <a:srgbClr val="C00000"/>
                </a:highlight>
              </a:rPr>
              <a:t> Auguste</a:t>
            </a:r>
            <a:r>
              <a:rPr lang="fr-FR" dirty="0"/>
              <a:t>, </a:t>
            </a:r>
            <a:r>
              <a:rPr lang="fr-FR" dirty="0">
                <a:solidFill>
                  <a:schemeClr val="bg1"/>
                </a:solidFill>
                <a:highlight>
                  <a:srgbClr val="008080"/>
                </a:highlight>
              </a:rPr>
              <a:t>né</a:t>
            </a:r>
            <a:r>
              <a:rPr lang="fr-FR" dirty="0"/>
              <a:t> </a:t>
            </a:r>
            <a:r>
              <a:rPr lang="fr-FR" dirty="0">
                <a:solidFill>
                  <a:schemeClr val="bg1"/>
                </a:solidFill>
                <a:highlight>
                  <a:srgbClr val="FF0000"/>
                </a:highlight>
              </a:rPr>
              <a:t>à</a:t>
            </a:r>
            <a:r>
              <a:rPr lang="fr-FR" dirty="0">
                <a:solidFill>
                  <a:schemeClr val="bg1"/>
                </a:solidFill>
              </a:rPr>
              <a:t> </a:t>
            </a:r>
            <a:r>
              <a:rPr lang="fr-FR" dirty="0">
                <a:solidFill>
                  <a:schemeClr val="bg1"/>
                </a:solidFill>
                <a:highlight>
                  <a:srgbClr val="FF0000"/>
                </a:highlight>
              </a:rPr>
              <a:t>Port-au-Prince</a:t>
            </a:r>
            <a:r>
              <a:rPr lang="fr-FR" dirty="0"/>
              <a:t>, </a:t>
            </a:r>
            <a:r>
              <a:rPr lang="fr-FR" dirty="0">
                <a:solidFill>
                  <a:schemeClr val="bg1"/>
                </a:solidFill>
                <a:highlight>
                  <a:srgbClr val="FF0000"/>
                </a:highlight>
              </a:rPr>
              <a:t>Haïti</a:t>
            </a:r>
            <a:r>
              <a:rPr lang="fr-FR" dirty="0"/>
              <a:t>, </a:t>
            </a:r>
            <a:r>
              <a:rPr lang="fr-FR" dirty="0">
                <a:solidFill>
                  <a:schemeClr val="bg1"/>
                </a:solidFill>
                <a:highlight>
                  <a:srgbClr val="000000"/>
                </a:highlight>
              </a:rPr>
              <a:t>le </a:t>
            </a:r>
            <a:r>
              <a:rPr lang="fr-FR" dirty="0">
                <a:solidFill>
                  <a:schemeClr val="bg1"/>
                </a:solidFill>
                <a:highlight>
                  <a:srgbClr val="800080"/>
                </a:highlight>
              </a:rPr>
              <a:t>6 mars1973</a:t>
            </a:r>
            <a:r>
              <a:rPr lang="fr-FR" dirty="0"/>
              <a:t>, est poète, bibliothécaire et animateur culturel. Il a étudié la linguistique à l’Université d’État d’Haïti et a reçu une formation en histoire de l’art à l’Institut français d’Haïti. Fondateur de l’atelier de poésie « Dimanche en poésie » à la bibliothèque Étoile filante, et animateur des « Vendredis littéraires » de l’université Caraïbe, il écrit en français et en créole.</a:t>
            </a:r>
          </a:p>
          <a:p>
            <a:pPr marL="457200" lvl="1" indent="0">
              <a:buNone/>
            </a:pPr>
            <a:r>
              <a:rPr lang="fr-FR" dirty="0"/>
              <a:t>…</a:t>
            </a:r>
          </a:p>
        </p:txBody>
      </p:sp>
      <p:pic>
        <p:nvPicPr>
          <p:cNvPr id="6" name="Picture 5">
            <a:extLst>
              <a:ext uri="{FF2B5EF4-FFF2-40B4-BE49-F238E27FC236}">
                <a16:creationId xmlns:a16="http://schemas.microsoft.com/office/drawing/2014/main" id="{BDA2111B-6FD7-4F07-BDCF-AF85C628BA2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10" name="Picture 9">
            <a:extLst>
              <a:ext uri="{FF2B5EF4-FFF2-40B4-BE49-F238E27FC236}">
                <a16:creationId xmlns:a16="http://schemas.microsoft.com/office/drawing/2014/main" id="{4D7F2DE8-A3B1-486B-93ED-43FFB6C4E4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0148" y="5284531"/>
            <a:ext cx="7339110" cy="935294"/>
          </a:xfrm>
          <a:prstGeom prst="rect">
            <a:avLst/>
          </a:prstGeom>
        </p:spPr>
      </p:pic>
      <p:sp>
        <p:nvSpPr>
          <p:cNvPr id="4" name="Espace réservé du numéro de diapositive 3">
            <a:extLst>
              <a:ext uri="{FF2B5EF4-FFF2-40B4-BE49-F238E27FC236}">
                <a16:creationId xmlns:a16="http://schemas.microsoft.com/office/drawing/2014/main" id="{E097FD36-1790-42FA-B905-F55A4FBD2886}"/>
              </a:ext>
            </a:extLst>
          </p:cNvPr>
          <p:cNvSpPr>
            <a:spLocks noGrp="1"/>
          </p:cNvSpPr>
          <p:nvPr>
            <p:ph type="sldNum" sz="quarter" idx="12"/>
          </p:nvPr>
        </p:nvSpPr>
        <p:spPr/>
        <p:txBody>
          <a:bodyPr/>
          <a:lstStyle/>
          <a:p>
            <a:fld id="{6113E31D-E2AB-40D1-8B51-AFA5AFEF393A}" type="slidenum">
              <a:rPr lang="en-US" smtClean="0"/>
              <a:t>23</a:t>
            </a:fld>
            <a:endParaRPr lang="en-US" dirty="0"/>
          </a:p>
        </p:txBody>
      </p:sp>
    </p:spTree>
    <p:extLst>
      <p:ext uri="{BB962C8B-B14F-4D97-AF65-F5344CB8AC3E}">
        <p14:creationId xmlns:p14="http://schemas.microsoft.com/office/powerpoint/2010/main" val="3646644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CC06E-24BE-4A7B-B93E-1A2A5E005C3D}"/>
              </a:ext>
            </a:extLst>
          </p:cNvPr>
          <p:cNvSpPr>
            <a:spLocks noGrp="1"/>
          </p:cNvSpPr>
          <p:nvPr>
            <p:ph type="title"/>
          </p:nvPr>
        </p:nvSpPr>
        <p:spPr>
          <a:xfrm>
            <a:off x="186813" y="365126"/>
            <a:ext cx="11166987" cy="965558"/>
          </a:xfrm>
        </p:spPr>
        <p:txBody>
          <a:bodyPr/>
          <a:lstStyle/>
          <a:p>
            <a:r>
              <a:rPr lang="fr-FR" dirty="0"/>
              <a:t>Agréger et normaliser le tout ?</a:t>
            </a:r>
          </a:p>
        </p:txBody>
      </p:sp>
      <p:sp>
        <p:nvSpPr>
          <p:cNvPr id="29" name="Rectangle 28">
            <a:extLst>
              <a:ext uri="{FF2B5EF4-FFF2-40B4-BE49-F238E27FC236}">
                <a16:creationId xmlns:a16="http://schemas.microsoft.com/office/drawing/2014/main" id="{E236C918-3ED6-406D-BB82-6F009D9ED296}"/>
              </a:ext>
            </a:extLst>
          </p:cNvPr>
          <p:cNvSpPr/>
          <p:nvPr/>
        </p:nvSpPr>
        <p:spPr>
          <a:xfrm>
            <a:off x="4572000" y="2566220"/>
            <a:ext cx="6410131" cy="256463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8" name="Picture 17">
            <a:extLst>
              <a:ext uri="{FF2B5EF4-FFF2-40B4-BE49-F238E27FC236}">
                <a16:creationId xmlns:a16="http://schemas.microsoft.com/office/drawing/2014/main" id="{2F72CCB2-92F3-49F0-95DF-DEB1EA3B03D7}"/>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6" name="TextBox 5">
            <a:extLst>
              <a:ext uri="{FF2B5EF4-FFF2-40B4-BE49-F238E27FC236}">
                <a16:creationId xmlns:a16="http://schemas.microsoft.com/office/drawing/2014/main" id="{2D7616F2-22F8-4553-887A-1588A750C572}"/>
              </a:ext>
            </a:extLst>
          </p:cNvPr>
          <p:cNvSpPr txBox="1"/>
          <p:nvPr/>
        </p:nvSpPr>
        <p:spPr>
          <a:xfrm>
            <a:off x="4736447" y="3673187"/>
            <a:ext cx="5864169" cy="1754326"/>
          </a:xfrm>
          <a:prstGeom prst="rect">
            <a:avLst/>
          </a:prstGeom>
          <a:noFill/>
        </p:spPr>
        <p:txBody>
          <a:bodyPr wrap="none" rtlCol="0">
            <a:spAutoFit/>
          </a:bodyPr>
          <a:lstStyle/>
          <a:p>
            <a:pPr marL="285750" indent="-285750">
              <a:buFont typeface="Arial" panose="020B0604020202020204" pitchFamily="34" charset="0"/>
              <a:buChar char="•"/>
            </a:pPr>
            <a:r>
              <a:rPr lang="fr-FR" dirty="0"/>
              <a:t>Il permet l’annotation de document à même le contenu</a:t>
            </a:r>
          </a:p>
          <a:p>
            <a:pPr marL="285750" indent="-285750">
              <a:buFont typeface="Arial" panose="020B0604020202020204" pitchFamily="34" charset="0"/>
              <a:buChar char="•"/>
            </a:pPr>
            <a:r>
              <a:rPr lang="fr-FR" dirty="0"/>
              <a:t>Il est lisible par un humain</a:t>
            </a:r>
          </a:p>
          <a:p>
            <a:pPr marL="285750" indent="-285750">
              <a:buFont typeface="Arial" panose="020B0604020202020204" pitchFamily="34" charset="0"/>
              <a:buChar char="•"/>
            </a:pPr>
            <a:r>
              <a:rPr lang="fr-FR" dirty="0"/>
              <a:t>Il permet d’accéder à un écosystème orienté documents</a:t>
            </a:r>
          </a:p>
          <a:p>
            <a:pPr marL="285750" indent="-285750">
              <a:buFont typeface="Arial" panose="020B0604020202020204" pitchFamily="34" charset="0"/>
              <a:buChar char="•"/>
            </a:pPr>
            <a:r>
              <a:rPr lang="fr-FR" dirty="0"/>
              <a:t>Peut être transformé dans de nombreuses « formes » </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p:txBody>
      </p:sp>
      <p:pic>
        <p:nvPicPr>
          <p:cNvPr id="28" name="Picture 27">
            <a:extLst>
              <a:ext uri="{FF2B5EF4-FFF2-40B4-BE49-F238E27FC236}">
                <a16:creationId xmlns:a16="http://schemas.microsoft.com/office/drawing/2014/main" id="{B36707D2-7997-4994-9106-2C4392CC6E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8148" y="1943273"/>
            <a:ext cx="1477328" cy="1477328"/>
          </a:xfrm>
          <a:prstGeom prst="rect">
            <a:avLst/>
          </a:prstGeom>
        </p:spPr>
      </p:pic>
      <p:pic>
        <p:nvPicPr>
          <p:cNvPr id="31" name="Picture 30">
            <a:extLst>
              <a:ext uri="{FF2B5EF4-FFF2-40B4-BE49-F238E27FC236}">
                <a16:creationId xmlns:a16="http://schemas.microsoft.com/office/drawing/2014/main" id="{AE197C16-7F1D-41DA-90C8-8350439D51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99696"/>
            <a:ext cx="5066891" cy="3800168"/>
          </a:xfrm>
          <a:prstGeom prst="rect">
            <a:avLst/>
          </a:prstGeom>
        </p:spPr>
      </p:pic>
      <p:sp>
        <p:nvSpPr>
          <p:cNvPr id="3" name="Rectangle 2">
            <a:extLst>
              <a:ext uri="{FF2B5EF4-FFF2-40B4-BE49-F238E27FC236}">
                <a16:creationId xmlns:a16="http://schemas.microsoft.com/office/drawing/2014/main" id="{31574D02-29B4-47B4-B01D-8B1C46CED809}"/>
              </a:ext>
            </a:extLst>
          </p:cNvPr>
          <p:cNvSpPr/>
          <p:nvPr/>
        </p:nvSpPr>
        <p:spPr>
          <a:xfrm>
            <a:off x="-72149" y="5743441"/>
            <a:ext cx="6579010" cy="369332"/>
          </a:xfrm>
          <a:prstGeom prst="rect">
            <a:avLst/>
          </a:prstGeom>
        </p:spPr>
        <p:txBody>
          <a:bodyPr wrap="square">
            <a:spAutoFit/>
          </a:bodyPr>
          <a:lstStyle/>
          <a:p>
            <a:pPr algn="ctr"/>
            <a:r>
              <a:rPr lang="fr-FR" i="1" dirty="0"/>
              <a:t>Schéma de la chaîne éditoriale (modèle du </a:t>
            </a:r>
            <a:r>
              <a:rPr lang="fr-FR" dirty="0"/>
              <a:t>Single Source </a:t>
            </a:r>
            <a:r>
              <a:rPr lang="fr-FR" dirty="0" err="1"/>
              <a:t>Publishing</a:t>
            </a:r>
            <a:r>
              <a:rPr lang="fr-FR" i="1" dirty="0"/>
              <a:t>)</a:t>
            </a:r>
            <a:endParaRPr lang="fr-FR" dirty="0">
              <a:effectLst/>
            </a:endParaRPr>
          </a:p>
        </p:txBody>
      </p:sp>
      <p:sp>
        <p:nvSpPr>
          <p:cNvPr id="4" name="Espace réservé du numéro de diapositive 3">
            <a:extLst>
              <a:ext uri="{FF2B5EF4-FFF2-40B4-BE49-F238E27FC236}">
                <a16:creationId xmlns:a16="http://schemas.microsoft.com/office/drawing/2014/main" id="{F835DA00-5AF5-4593-90D9-E2200C0FE6FA}"/>
              </a:ext>
            </a:extLst>
          </p:cNvPr>
          <p:cNvSpPr>
            <a:spLocks noGrp="1"/>
          </p:cNvSpPr>
          <p:nvPr>
            <p:ph type="sldNum" sz="quarter" idx="12"/>
          </p:nvPr>
        </p:nvSpPr>
        <p:spPr/>
        <p:txBody>
          <a:bodyPr/>
          <a:lstStyle/>
          <a:p>
            <a:fld id="{6113E31D-E2AB-40D1-8B51-AFA5AFEF393A}" type="slidenum">
              <a:rPr lang="en-US" smtClean="0"/>
              <a:t>24</a:t>
            </a:fld>
            <a:endParaRPr lang="en-US" dirty="0"/>
          </a:p>
        </p:txBody>
      </p:sp>
    </p:spTree>
    <p:extLst>
      <p:ext uri="{BB962C8B-B14F-4D97-AF65-F5344CB8AC3E}">
        <p14:creationId xmlns:p14="http://schemas.microsoft.com/office/powerpoint/2010/main" val="56565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167848" y="2701637"/>
            <a:ext cx="5791200" cy="2646218"/>
          </a:xfrm>
        </p:spPr>
        <p:txBody>
          <a:bodyPr anchor="b">
            <a:normAutofit fontScale="90000"/>
          </a:bodyPr>
          <a:lstStyle/>
          <a:p>
            <a:pPr algn="l"/>
            <a:br>
              <a:rPr lang="fr-FR" b="1" dirty="0"/>
            </a:br>
            <a:r>
              <a:rPr lang="en-US" sz="4900" dirty="0"/>
              <a:t>III. </a:t>
            </a:r>
            <a:r>
              <a:rPr lang="fr-FR" sz="4900" dirty="0"/>
              <a:t>Normalisation du corpus et structuration en XML-TEI</a:t>
            </a:r>
            <a:br>
              <a:rPr lang="fr-FR" dirty="0"/>
            </a:br>
            <a:endParaRPr lang="fr-FR" dirty="0"/>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FD30EDAB-1513-4671-8DD1-B073B96CE981}"/>
              </a:ext>
            </a:extLst>
          </p:cNvPr>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100996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AA4269A4-80D7-404D-8CFE-84ECCFF69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0401" y="-9"/>
            <a:ext cx="4401771" cy="6356350"/>
          </a:xfrm>
          <a:prstGeom prst="rect">
            <a:avLst/>
          </a:prstGeom>
        </p:spPr>
      </p:pic>
      <p:pic>
        <p:nvPicPr>
          <p:cNvPr id="18" name="Picture 17">
            <a:extLst>
              <a:ext uri="{FF2B5EF4-FFF2-40B4-BE49-F238E27FC236}">
                <a16:creationId xmlns:a16="http://schemas.microsoft.com/office/drawing/2014/main" id="{2F72CCB2-92F3-49F0-95DF-DEB1EA3B03D7}"/>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2" name="Espace réservé du numéro de diapositive 1">
            <a:extLst>
              <a:ext uri="{FF2B5EF4-FFF2-40B4-BE49-F238E27FC236}">
                <a16:creationId xmlns:a16="http://schemas.microsoft.com/office/drawing/2014/main" id="{A579C91D-5CAA-4557-978F-406CBC123589}"/>
              </a:ext>
            </a:extLst>
          </p:cNvPr>
          <p:cNvSpPr>
            <a:spLocks noGrp="1"/>
          </p:cNvSpPr>
          <p:nvPr>
            <p:ph type="sldNum" sz="quarter" idx="12"/>
          </p:nvPr>
        </p:nvSpPr>
        <p:spPr/>
        <p:txBody>
          <a:bodyPr/>
          <a:lstStyle/>
          <a:p>
            <a:fld id="{6113E31D-E2AB-40D1-8B51-AFA5AFEF393A}" type="slidenum">
              <a:rPr lang="en-US" smtClean="0"/>
              <a:t>26</a:t>
            </a:fld>
            <a:endParaRPr lang="en-US" dirty="0"/>
          </a:p>
        </p:txBody>
      </p:sp>
    </p:spTree>
    <p:extLst>
      <p:ext uri="{BB962C8B-B14F-4D97-AF65-F5344CB8AC3E}">
        <p14:creationId xmlns:p14="http://schemas.microsoft.com/office/powerpoint/2010/main" val="3067405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28ACE1-3428-46F3-928C-DE7EBDE881BE}"/>
              </a:ext>
            </a:extLst>
          </p:cNvPr>
          <p:cNvSpPr>
            <a:spLocks noGrp="1"/>
          </p:cNvSpPr>
          <p:nvPr>
            <p:ph sz="half" idx="1"/>
          </p:nvPr>
        </p:nvSpPr>
        <p:spPr>
          <a:xfrm>
            <a:off x="704088" y="691769"/>
            <a:ext cx="5181600" cy="539623"/>
          </a:xfrm>
        </p:spPr>
        <p:txBody>
          <a:bodyPr/>
          <a:lstStyle/>
          <a:p>
            <a:r>
              <a:rPr lang="fr-FR" dirty="0"/>
              <a:t>Avant toute chose …</a:t>
            </a:r>
          </a:p>
        </p:txBody>
      </p:sp>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16" name="Image 15" descr="Une image contenant capture d’écran&#10;&#10;Description générée automatiquement">
            <a:extLst>
              <a:ext uri="{FF2B5EF4-FFF2-40B4-BE49-F238E27FC236}">
                <a16:creationId xmlns:a16="http://schemas.microsoft.com/office/drawing/2014/main" id="{7B5DFBDC-31BA-2245-ABBF-0B14BDC4F036}"/>
              </a:ext>
            </a:extLst>
          </p:cNvPr>
          <p:cNvPicPr>
            <a:picLocks noChangeAspect="1"/>
          </p:cNvPicPr>
          <p:nvPr/>
        </p:nvPicPr>
        <p:blipFill rotWithShape="1">
          <a:blip r:embed="rId3">
            <a:extLst>
              <a:ext uri="{28A0092B-C50C-407E-A947-70E740481C1C}">
                <a14:useLocalDpi xmlns:a14="http://schemas.microsoft.com/office/drawing/2010/main" val="0"/>
              </a:ext>
            </a:extLst>
          </a:blip>
          <a:srcRect b="43918"/>
          <a:stretch/>
        </p:blipFill>
        <p:spPr>
          <a:xfrm>
            <a:off x="284097" y="1218679"/>
            <a:ext cx="10212466" cy="2719701"/>
          </a:xfrm>
          <a:prstGeom prst="rect">
            <a:avLst/>
          </a:prstGeom>
        </p:spPr>
      </p:pic>
      <p:cxnSp>
        <p:nvCxnSpPr>
          <p:cNvPr id="14" name="Connecteur droit avec flèche 13">
            <a:extLst>
              <a:ext uri="{FF2B5EF4-FFF2-40B4-BE49-F238E27FC236}">
                <a16:creationId xmlns:a16="http://schemas.microsoft.com/office/drawing/2014/main" id="{FE021E85-8627-A545-8AE2-B1253E4059E8}"/>
              </a:ext>
            </a:extLst>
          </p:cNvPr>
          <p:cNvCxnSpPr/>
          <p:nvPr/>
        </p:nvCxnSpPr>
        <p:spPr>
          <a:xfrm flipH="1">
            <a:off x="3206496" y="1840992"/>
            <a:ext cx="832104" cy="48768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1C4B2A84-61D8-8C4B-93F6-CB52BD7D3BE1}"/>
              </a:ext>
            </a:extLst>
          </p:cNvPr>
          <p:cNvPicPr>
            <a:picLocks noChangeAspect="1"/>
          </p:cNvPicPr>
          <p:nvPr/>
        </p:nvPicPr>
        <p:blipFill rotWithShape="1">
          <a:blip r:embed="rId4">
            <a:extLst>
              <a:ext uri="{28A0092B-C50C-407E-A947-70E740481C1C}">
                <a14:useLocalDpi xmlns:a14="http://schemas.microsoft.com/office/drawing/2010/main" val="0"/>
              </a:ext>
            </a:extLst>
          </a:blip>
          <a:srcRect l="4110" t="23341"/>
          <a:stretch/>
        </p:blipFill>
        <p:spPr>
          <a:xfrm>
            <a:off x="1049866" y="3889296"/>
            <a:ext cx="8067369" cy="755696"/>
          </a:xfrm>
          <a:prstGeom prst="rect">
            <a:avLst/>
          </a:prstGeom>
        </p:spPr>
      </p:pic>
      <p:pic>
        <p:nvPicPr>
          <p:cNvPr id="10" name="Image 9" descr="Une image contenant capture d’écran&#10;&#10;Description générée automatiquement">
            <a:extLst>
              <a:ext uri="{FF2B5EF4-FFF2-40B4-BE49-F238E27FC236}">
                <a16:creationId xmlns:a16="http://schemas.microsoft.com/office/drawing/2014/main" id="{A6A57774-94FD-6740-90FE-26EFEAF6B880}"/>
              </a:ext>
            </a:extLst>
          </p:cNvPr>
          <p:cNvPicPr>
            <a:picLocks noChangeAspect="1"/>
          </p:cNvPicPr>
          <p:nvPr/>
        </p:nvPicPr>
        <p:blipFill rotWithShape="1">
          <a:blip r:embed="rId3">
            <a:extLst>
              <a:ext uri="{28A0092B-C50C-407E-A947-70E740481C1C}">
                <a14:useLocalDpi xmlns:a14="http://schemas.microsoft.com/office/drawing/2010/main" val="0"/>
              </a:ext>
            </a:extLst>
          </a:blip>
          <a:srcRect l="43977" t="52939" r="12747" b="31478"/>
          <a:stretch/>
        </p:blipFill>
        <p:spPr>
          <a:xfrm>
            <a:off x="1676400" y="4441317"/>
            <a:ext cx="4419600" cy="755696"/>
          </a:xfrm>
          <a:prstGeom prst="rect">
            <a:avLst/>
          </a:prstGeom>
        </p:spPr>
      </p:pic>
      <p:cxnSp>
        <p:nvCxnSpPr>
          <p:cNvPr id="9" name="Connecteur droit 8">
            <a:extLst>
              <a:ext uri="{FF2B5EF4-FFF2-40B4-BE49-F238E27FC236}">
                <a16:creationId xmlns:a16="http://schemas.microsoft.com/office/drawing/2014/main" id="{152D385A-97F7-C149-B4B4-4EE699348089}"/>
              </a:ext>
            </a:extLst>
          </p:cNvPr>
          <p:cNvCxnSpPr/>
          <p:nvPr/>
        </p:nvCxnSpPr>
        <p:spPr>
          <a:xfrm>
            <a:off x="2286000" y="4262505"/>
            <a:ext cx="2201333" cy="0"/>
          </a:xfrm>
          <a:prstGeom prst="line">
            <a:avLst/>
          </a:prstGeom>
          <a:ln w="28575"/>
        </p:spPr>
        <p:style>
          <a:lnRef idx="3">
            <a:schemeClr val="accent2"/>
          </a:lnRef>
          <a:fillRef idx="0">
            <a:schemeClr val="accent2"/>
          </a:fillRef>
          <a:effectRef idx="2">
            <a:schemeClr val="accent2"/>
          </a:effectRef>
          <a:fontRef idx="minor">
            <a:schemeClr val="tx1"/>
          </a:fontRef>
        </p:style>
      </p:cxnSp>
      <p:sp>
        <p:nvSpPr>
          <p:cNvPr id="11" name="ZoneTexte 10">
            <a:extLst>
              <a:ext uri="{FF2B5EF4-FFF2-40B4-BE49-F238E27FC236}">
                <a16:creationId xmlns:a16="http://schemas.microsoft.com/office/drawing/2014/main" id="{68BC48C8-CF41-324A-850E-88ADA627CC37}"/>
              </a:ext>
            </a:extLst>
          </p:cNvPr>
          <p:cNvSpPr txBox="1"/>
          <p:nvPr/>
        </p:nvSpPr>
        <p:spPr>
          <a:xfrm>
            <a:off x="670221" y="5375824"/>
            <a:ext cx="9870010" cy="369332"/>
          </a:xfrm>
          <a:prstGeom prst="rect">
            <a:avLst/>
          </a:prstGeom>
          <a:noFill/>
        </p:spPr>
        <p:txBody>
          <a:bodyPr wrap="none" rtlCol="0">
            <a:spAutoFit/>
          </a:bodyPr>
          <a:lstStyle/>
          <a:p>
            <a:r>
              <a:rPr lang="fr-FR" dirty="0"/>
              <a:t>Un texte qui contient des annotations numériques en vue de </a:t>
            </a:r>
            <a:r>
              <a:rPr lang="fr-FR" b="1" dirty="0"/>
              <a:t>l’enrichir</a:t>
            </a:r>
            <a:r>
              <a:rPr lang="fr-FR" dirty="0"/>
              <a:t> et sans changer son contenu.</a:t>
            </a:r>
          </a:p>
        </p:txBody>
      </p:sp>
      <p:sp>
        <p:nvSpPr>
          <p:cNvPr id="2" name="Espace réservé du numéro de diapositive 1">
            <a:extLst>
              <a:ext uri="{FF2B5EF4-FFF2-40B4-BE49-F238E27FC236}">
                <a16:creationId xmlns:a16="http://schemas.microsoft.com/office/drawing/2014/main" id="{F6A11362-144E-473D-A892-DA4FC8D9F611}"/>
              </a:ext>
            </a:extLst>
          </p:cNvPr>
          <p:cNvSpPr>
            <a:spLocks noGrp="1"/>
          </p:cNvSpPr>
          <p:nvPr>
            <p:ph type="sldNum" sz="quarter" idx="12"/>
          </p:nvPr>
        </p:nvSpPr>
        <p:spPr/>
        <p:txBody>
          <a:bodyPr/>
          <a:lstStyle/>
          <a:p>
            <a:fld id="{4FAB73BC-B049-4115-A692-8D63A059BFB8}" type="slidenum">
              <a:rPr lang="en-US" smtClean="0"/>
              <a:t>27</a:t>
            </a:fld>
            <a:endParaRPr lang="en-US" dirty="0"/>
          </a:p>
        </p:txBody>
      </p:sp>
    </p:spTree>
    <p:extLst>
      <p:ext uri="{BB962C8B-B14F-4D97-AF65-F5344CB8AC3E}">
        <p14:creationId xmlns:p14="http://schemas.microsoft.com/office/powerpoint/2010/main" val="14790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capture d’écran&#10;&#10;Description générée automatiquement">
            <a:extLst>
              <a:ext uri="{FF2B5EF4-FFF2-40B4-BE49-F238E27FC236}">
                <a16:creationId xmlns:a16="http://schemas.microsoft.com/office/drawing/2014/main" id="{296FD57A-7778-BB4A-BEAB-51B4666945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546" y="1417647"/>
            <a:ext cx="9169400" cy="4241800"/>
          </a:xfrm>
          <a:prstGeom prst="rect">
            <a:avLst/>
          </a:prstGeom>
        </p:spPr>
      </p:pic>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438912" y="365125"/>
            <a:ext cx="7546848" cy="1325563"/>
          </a:xfrm>
        </p:spPr>
        <p:txBody>
          <a:bodyPr/>
          <a:lstStyle/>
          <a:p>
            <a:r>
              <a:rPr lang="fr-FR" dirty="0"/>
              <a:t>Structure du fichier XML-TEI</a:t>
            </a:r>
          </a:p>
        </p:txBody>
      </p:sp>
      <p:sp>
        <p:nvSpPr>
          <p:cNvPr id="3" name="Content Placeholder 2">
            <a:extLst>
              <a:ext uri="{FF2B5EF4-FFF2-40B4-BE49-F238E27FC236}">
                <a16:creationId xmlns:a16="http://schemas.microsoft.com/office/drawing/2014/main" id="{4D28ACE1-3428-46F3-928C-DE7EBDE881BE}"/>
              </a:ext>
            </a:extLst>
          </p:cNvPr>
          <p:cNvSpPr>
            <a:spLocks noGrp="1"/>
          </p:cNvSpPr>
          <p:nvPr>
            <p:ph sz="half" idx="1"/>
          </p:nvPr>
        </p:nvSpPr>
        <p:spPr>
          <a:xfrm>
            <a:off x="7197853" y="2935836"/>
            <a:ext cx="3035186" cy="1741143"/>
          </a:xfrm>
        </p:spPr>
        <p:txBody>
          <a:bodyPr/>
          <a:lstStyle/>
          <a:p>
            <a:pPr marL="514350" indent="-514350">
              <a:buAutoNum type="arabicPeriod"/>
            </a:pPr>
            <a:r>
              <a:rPr lang="fr-FR" dirty="0"/>
              <a:t>Un </a:t>
            </a:r>
            <a:r>
              <a:rPr lang="fr-FR" dirty="0" err="1"/>
              <a:t>teiHeader</a:t>
            </a:r>
            <a:endParaRPr lang="fr-FR" dirty="0"/>
          </a:p>
          <a:p>
            <a:pPr marL="514350" indent="-514350">
              <a:buAutoNum type="arabicPeriod"/>
            </a:pPr>
            <a:r>
              <a:rPr lang="fr-FR" dirty="0"/>
              <a:t>Le corps</a:t>
            </a:r>
          </a:p>
        </p:txBody>
      </p:sp>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cxnSp>
        <p:nvCxnSpPr>
          <p:cNvPr id="10" name="Connecteur droit avec flèche 9">
            <a:extLst>
              <a:ext uri="{FF2B5EF4-FFF2-40B4-BE49-F238E27FC236}">
                <a16:creationId xmlns:a16="http://schemas.microsoft.com/office/drawing/2014/main" id="{CDE72EAE-F3F3-8442-96FB-7C01E79BCE7D}"/>
              </a:ext>
            </a:extLst>
          </p:cNvPr>
          <p:cNvCxnSpPr>
            <a:cxnSpLocks/>
          </p:cNvCxnSpPr>
          <p:nvPr/>
        </p:nvCxnSpPr>
        <p:spPr>
          <a:xfrm>
            <a:off x="3357373" y="3206496"/>
            <a:ext cx="3840480"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1" name="Parenthèse fermante 10">
            <a:extLst>
              <a:ext uri="{FF2B5EF4-FFF2-40B4-BE49-F238E27FC236}">
                <a16:creationId xmlns:a16="http://schemas.microsoft.com/office/drawing/2014/main" id="{AB8B1E2A-C6FE-C043-A8C4-DBC7F776CEEA}"/>
              </a:ext>
            </a:extLst>
          </p:cNvPr>
          <p:cNvSpPr/>
          <p:nvPr/>
        </p:nvSpPr>
        <p:spPr>
          <a:xfrm>
            <a:off x="6217920" y="3477156"/>
            <a:ext cx="230840" cy="1436219"/>
          </a:xfrm>
          <a:prstGeom prst="rightBracket">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fr-FR"/>
          </a:p>
        </p:txBody>
      </p:sp>
      <p:cxnSp>
        <p:nvCxnSpPr>
          <p:cNvPr id="13" name="Connecteur droit avec flèche 12">
            <a:extLst>
              <a:ext uri="{FF2B5EF4-FFF2-40B4-BE49-F238E27FC236}">
                <a16:creationId xmlns:a16="http://schemas.microsoft.com/office/drawing/2014/main" id="{EB5B2B5E-EEAC-0F42-8935-5B1FD306871B}"/>
              </a:ext>
            </a:extLst>
          </p:cNvPr>
          <p:cNvCxnSpPr/>
          <p:nvPr/>
        </p:nvCxnSpPr>
        <p:spPr>
          <a:xfrm flipV="1">
            <a:off x="6448760" y="3901440"/>
            <a:ext cx="749093" cy="51206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6" name="Rectangle 15">
            <a:extLst>
              <a:ext uri="{FF2B5EF4-FFF2-40B4-BE49-F238E27FC236}">
                <a16:creationId xmlns:a16="http://schemas.microsoft.com/office/drawing/2014/main" id="{30C0A66F-3C04-2043-A30D-7F42F76B955B}"/>
              </a:ext>
            </a:extLst>
          </p:cNvPr>
          <p:cNvSpPr/>
          <p:nvPr/>
        </p:nvSpPr>
        <p:spPr>
          <a:xfrm>
            <a:off x="6318648" y="1906422"/>
            <a:ext cx="2594533" cy="20848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a:extLst>
              <a:ext uri="{FF2B5EF4-FFF2-40B4-BE49-F238E27FC236}">
                <a16:creationId xmlns:a16="http://schemas.microsoft.com/office/drawing/2014/main" id="{8593ABC9-E1FB-D443-AD1A-A55BA430F69F}"/>
              </a:ext>
            </a:extLst>
          </p:cNvPr>
          <p:cNvSpPr txBox="1"/>
          <p:nvPr/>
        </p:nvSpPr>
        <p:spPr>
          <a:xfrm>
            <a:off x="6599290" y="2140261"/>
            <a:ext cx="4232312" cy="369332"/>
          </a:xfrm>
          <a:prstGeom prst="rect">
            <a:avLst/>
          </a:prstGeom>
          <a:noFill/>
        </p:spPr>
        <p:txBody>
          <a:bodyPr wrap="none" rtlCol="0">
            <a:spAutoFit/>
          </a:bodyPr>
          <a:lstStyle/>
          <a:p>
            <a:r>
              <a:rPr lang="fr-FR" dirty="0"/>
              <a:t>Un identifiant </a:t>
            </a:r>
            <a:r>
              <a:rPr lang="fr-FR" i="1" dirty="0" err="1"/>
              <a:t>xml:id</a:t>
            </a:r>
            <a:r>
              <a:rPr lang="fr-FR" i="1" dirty="0"/>
              <a:t> </a:t>
            </a:r>
            <a:r>
              <a:rPr lang="fr-FR" dirty="0"/>
              <a:t>unique et normalisé</a:t>
            </a:r>
          </a:p>
        </p:txBody>
      </p:sp>
      <p:cxnSp>
        <p:nvCxnSpPr>
          <p:cNvPr id="19" name="Connecteur droit avec flèche 18">
            <a:extLst>
              <a:ext uri="{FF2B5EF4-FFF2-40B4-BE49-F238E27FC236}">
                <a16:creationId xmlns:a16="http://schemas.microsoft.com/office/drawing/2014/main" id="{BA2A93AC-2284-3147-A723-2B47242AEAC4}"/>
              </a:ext>
            </a:extLst>
          </p:cNvPr>
          <p:cNvCxnSpPr>
            <a:endCxn id="17" idx="1"/>
          </p:cNvCxnSpPr>
          <p:nvPr/>
        </p:nvCxnSpPr>
        <p:spPr>
          <a:xfrm>
            <a:off x="6448760" y="2324927"/>
            <a:ext cx="150530" cy="0"/>
          </a:xfrm>
          <a:prstGeom prst="straightConnector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9239399B-7F4E-0A4B-AA6B-7A534F7F4BE2}"/>
              </a:ext>
            </a:extLst>
          </p:cNvPr>
          <p:cNvCxnSpPr>
            <a:cxnSpLocks/>
          </p:cNvCxnSpPr>
          <p:nvPr/>
        </p:nvCxnSpPr>
        <p:spPr>
          <a:xfrm flipV="1">
            <a:off x="6448760" y="2140262"/>
            <a:ext cx="0" cy="18466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4" name="Espace réservé du numéro de diapositive 3">
            <a:extLst>
              <a:ext uri="{FF2B5EF4-FFF2-40B4-BE49-F238E27FC236}">
                <a16:creationId xmlns:a16="http://schemas.microsoft.com/office/drawing/2014/main" id="{94CDF28B-5A75-4767-BE96-E8E74F3D19EB}"/>
              </a:ext>
            </a:extLst>
          </p:cNvPr>
          <p:cNvSpPr>
            <a:spLocks noGrp="1"/>
          </p:cNvSpPr>
          <p:nvPr>
            <p:ph type="sldNum" sz="quarter" idx="12"/>
          </p:nvPr>
        </p:nvSpPr>
        <p:spPr/>
        <p:txBody>
          <a:bodyPr/>
          <a:lstStyle/>
          <a:p>
            <a:fld id="{4FAB73BC-B049-4115-A692-8D63A059BFB8}" type="slidenum">
              <a:rPr lang="en-US" smtClean="0"/>
              <a:t>28</a:t>
            </a:fld>
            <a:endParaRPr lang="en-US" dirty="0"/>
          </a:p>
        </p:txBody>
      </p:sp>
    </p:spTree>
    <p:extLst>
      <p:ext uri="{BB962C8B-B14F-4D97-AF65-F5344CB8AC3E}">
        <p14:creationId xmlns:p14="http://schemas.microsoft.com/office/powerpoint/2010/main" val="159596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capture d’écran&#10;&#10;Description générée automatiquement">
            <a:extLst>
              <a:ext uri="{FF2B5EF4-FFF2-40B4-BE49-F238E27FC236}">
                <a16:creationId xmlns:a16="http://schemas.microsoft.com/office/drawing/2014/main" id="{1743931E-CD3A-0E45-A40C-A2217CA7B464}"/>
              </a:ext>
            </a:extLst>
          </p:cNvPr>
          <p:cNvPicPr>
            <a:picLocks noChangeAspect="1"/>
          </p:cNvPicPr>
          <p:nvPr/>
        </p:nvPicPr>
        <p:blipFill rotWithShape="1">
          <a:blip r:embed="rId2">
            <a:extLst>
              <a:ext uri="{28A0092B-C50C-407E-A947-70E740481C1C}">
                <a14:useLocalDpi xmlns:a14="http://schemas.microsoft.com/office/drawing/2010/main" val="0"/>
              </a:ext>
            </a:extLst>
          </a:blip>
          <a:srcRect l="7623" t="19596" b="23434"/>
          <a:stretch/>
        </p:blipFill>
        <p:spPr>
          <a:xfrm>
            <a:off x="529932" y="1592210"/>
            <a:ext cx="8720417" cy="4626000"/>
          </a:xfrm>
          <a:prstGeom prst="rect">
            <a:avLst/>
          </a:prstGeom>
        </p:spPr>
      </p:pic>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351931" y="364547"/>
            <a:ext cx="4513073" cy="1325563"/>
          </a:xfrm>
        </p:spPr>
        <p:txBody>
          <a:bodyPr/>
          <a:lstStyle/>
          <a:p>
            <a:r>
              <a:rPr lang="fr-FR" dirty="0"/>
              <a:t>Le &lt;</a:t>
            </a:r>
            <a:r>
              <a:rPr lang="fr-FR" dirty="0" err="1"/>
              <a:t>teiHeader</a:t>
            </a:r>
            <a:r>
              <a:rPr lang="fr-FR" dirty="0"/>
              <a:t>&gt;</a:t>
            </a:r>
          </a:p>
        </p:txBody>
      </p:sp>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15" name="Parenthèse fermante 14">
            <a:extLst>
              <a:ext uri="{FF2B5EF4-FFF2-40B4-BE49-F238E27FC236}">
                <a16:creationId xmlns:a16="http://schemas.microsoft.com/office/drawing/2014/main" id="{7C34329F-A7E5-214F-9AAC-1BDD4DF49A81}"/>
              </a:ext>
            </a:extLst>
          </p:cNvPr>
          <p:cNvSpPr/>
          <p:nvPr/>
        </p:nvSpPr>
        <p:spPr>
          <a:xfrm>
            <a:off x="6899559" y="2202873"/>
            <a:ext cx="103909" cy="1392382"/>
          </a:xfrm>
          <a:prstGeom prst="righ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16" name="Parenthèse fermante 15">
            <a:extLst>
              <a:ext uri="{FF2B5EF4-FFF2-40B4-BE49-F238E27FC236}">
                <a16:creationId xmlns:a16="http://schemas.microsoft.com/office/drawing/2014/main" id="{B7C67360-82DC-414F-B285-C7D3A3FBE6A9}"/>
              </a:ext>
            </a:extLst>
          </p:cNvPr>
          <p:cNvSpPr/>
          <p:nvPr/>
        </p:nvSpPr>
        <p:spPr>
          <a:xfrm>
            <a:off x="6899558" y="3731780"/>
            <a:ext cx="103909" cy="1392382"/>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17" name="Parenthèse fermante 16">
            <a:extLst>
              <a:ext uri="{FF2B5EF4-FFF2-40B4-BE49-F238E27FC236}">
                <a16:creationId xmlns:a16="http://schemas.microsoft.com/office/drawing/2014/main" id="{09E15D7B-010B-BD48-80C1-9095BE7DDA4E}"/>
              </a:ext>
            </a:extLst>
          </p:cNvPr>
          <p:cNvSpPr/>
          <p:nvPr/>
        </p:nvSpPr>
        <p:spPr>
          <a:xfrm>
            <a:off x="9019303" y="5265789"/>
            <a:ext cx="80866" cy="696191"/>
          </a:xfrm>
          <a:prstGeom prst="rightBracket">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fr-FR"/>
          </a:p>
        </p:txBody>
      </p:sp>
      <p:sp>
        <p:nvSpPr>
          <p:cNvPr id="18" name="ZoneTexte 17">
            <a:extLst>
              <a:ext uri="{FF2B5EF4-FFF2-40B4-BE49-F238E27FC236}">
                <a16:creationId xmlns:a16="http://schemas.microsoft.com/office/drawing/2014/main" id="{9A1AAC0B-22DB-F44C-AB12-9A665F3A2C18}"/>
              </a:ext>
            </a:extLst>
          </p:cNvPr>
          <p:cNvSpPr txBox="1"/>
          <p:nvPr/>
        </p:nvSpPr>
        <p:spPr>
          <a:xfrm>
            <a:off x="7076231" y="2638770"/>
            <a:ext cx="2648161" cy="369332"/>
          </a:xfrm>
          <a:prstGeom prst="rect">
            <a:avLst/>
          </a:prstGeom>
          <a:noFill/>
        </p:spPr>
        <p:txBody>
          <a:bodyPr wrap="none" rtlCol="0">
            <a:spAutoFit/>
          </a:bodyPr>
          <a:lstStyle/>
          <a:p>
            <a:r>
              <a:rPr lang="fr-FR" dirty="0"/>
              <a:t>Description du fichier, …</a:t>
            </a:r>
          </a:p>
        </p:txBody>
      </p:sp>
      <p:sp>
        <p:nvSpPr>
          <p:cNvPr id="19" name="ZoneTexte 18">
            <a:extLst>
              <a:ext uri="{FF2B5EF4-FFF2-40B4-BE49-F238E27FC236}">
                <a16:creationId xmlns:a16="http://schemas.microsoft.com/office/drawing/2014/main" id="{12AFF4B6-BFBD-F84A-AF12-7AECD9CB8DE8}"/>
              </a:ext>
            </a:extLst>
          </p:cNvPr>
          <p:cNvSpPr txBox="1"/>
          <p:nvPr/>
        </p:nvSpPr>
        <p:spPr>
          <a:xfrm>
            <a:off x="7059399" y="4097960"/>
            <a:ext cx="2720617" cy="369332"/>
          </a:xfrm>
          <a:prstGeom prst="rect">
            <a:avLst/>
          </a:prstGeom>
          <a:noFill/>
        </p:spPr>
        <p:txBody>
          <a:bodyPr wrap="none" rtlCol="0">
            <a:spAutoFit/>
          </a:bodyPr>
          <a:lstStyle/>
          <a:p>
            <a:r>
              <a:rPr lang="fr-FR" dirty="0"/>
              <a:t>… des données éditoriales</a:t>
            </a:r>
          </a:p>
        </p:txBody>
      </p:sp>
      <p:sp>
        <p:nvSpPr>
          <p:cNvPr id="20" name="ZoneTexte 19">
            <a:extLst>
              <a:ext uri="{FF2B5EF4-FFF2-40B4-BE49-F238E27FC236}">
                <a16:creationId xmlns:a16="http://schemas.microsoft.com/office/drawing/2014/main" id="{ED376519-6BFA-A64A-8883-2FC444CE3AAB}"/>
              </a:ext>
            </a:extLst>
          </p:cNvPr>
          <p:cNvSpPr txBox="1"/>
          <p:nvPr/>
        </p:nvSpPr>
        <p:spPr>
          <a:xfrm>
            <a:off x="9059736" y="5329186"/>
            <a:ext cx="1806905" cy="369332"/>
          </a:xfrm>
          <a:prstGeom prst="rect">
            <a:avLst/>
          </a:prstGeom>
          <a:noFill/>
        </p:spPr>
        <p:txBody>
          <a:bodyPr wrap="none" rtlCol="0">
            <a:spAutoFit/>
          </a:bodyPr>
          <a:lstStyle/>
          <a:p>
            <a:r>
              <a:rPr lang="fr-FR" dirty="0"/>
              <a:t>… et des sources</a:t>
            </a:r>
          </a:p>
        </p:txBody>
      </p:sp>
      <p:sp>
        <p:nvSpPr>
          <p:cNvPr id="3" name="Espace réservé du numéro de diapositive 2">
            <a:extLst>
              <a:ext uri="{FF2B5EF4-FFF2-40B4-BE49-F238E27FC236}">
                <a16:creationId xmlns:a16="http://schemas.microsoft.com/office/drawing/2014/main" id="{461B4431-5F37-4E11-AB74-F309749E569A}"/>
              </a:ext>
            </a:extLst>
          </p:cNvPr>
          <p:cNvSpPr>
            <a:spLocks noGrp="1"/>
          </p:cNvSpPr>
          <p:nvPr>
            <p:ph type="sldNum" sz="quarter" idx="12"/>
          </p:nvPr>
        </p:nvSpPr>
        <p:spPr/>
        <p:txBody>
          <a:bodyPr/>
          <a:lstStyle/>
          <a:p>
            <a:fld id="{4FAB73BC-B049-4115-A692-8D63A059BFB8}" type="slidenum">
              <a:rPr lang="en-US" smtClean="0"/>
              <a:t>29</a:t>
            </a:fld>
            <a:endParaRPr lang="en-US" dirty="0"/>
          </a:p>
        </p:txBody>
      </p:sp>
    </p:spTree>
    <p:extLst>
      <p:ext uri="{BB962C8B-B14F-4D97-AF65-F5344CB8AC3E}">
        <p14:creationId xmlns:p14="http://schemas.microsoft.com/office/powerpoint/2010/main" val="1118295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338013" y="2979820"/>
            <a:ext cx="4545173" cy="898359"/>
          </a:xfrm>
        </p:spPr>
        <p:txBody>
          <a:bodyPr anchor="b">
            <a:normAutofit fontScale="90000"/>
          </a:bodyPr>
          <a:lstStyle/>
          <a:p>
            <a:pPr algn="l"/>
            <a:r>
              <a:rPr lang="fr-FR" dirty="0"/>
              <a:t>I. Introduction</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9C041A86-F8B0-49E0-88F6-8A44664320A2}"/>
              </a:ext>
            </a:extLst>
          </p:cNvPr>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121230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capture d’écran&#10;&#10;Description générée automatiquement">
            <a:extLst>
              <a:ext uri="{FF2B5EF4-FFF2-40B4-BE49-F238E27FC236}">
                <a16:creationId xmlns:a16="http://schemas.microsoft.com/office/drawing/2014/main" id="{64742CF9-0FA4-9347-B38F-3E65EF2E5A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565" y="1141412"/>
            <a:ext cx="11366500" cy="5397500"/>
          </a:xfrm>
          <a:prstGeom prst="rect">
            <a:avLst/>
          </a:prstGeom>
        </p:spPr>
      </p:pic>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438912" y="365125"/>
            <a:ext cx="7546848" cy="1325563"/>
          </a:xfrm>
        </p:spPr>
        <p:txBody>
          <a:bodyPr/>
          <a:lstStyle/>
          <a:p>
            <a:r>
              <a:rPr lang="fr-FR" dirty="0"/>
              <a:t>Des &lt;div&gt;</a:t>
            </a:r>
          </a:p>
        </p:txBody>
      </p:sp>
      <p:sp>
        <p:nvSpPr>
          <p:cNvPr id="3" name="Content Placeholder 2">
            <a:extLst>
              <a:ext uri="{FF2B5EF4-FFF2-40B4-BE49-F238E27FC236}">
                <a16:creationId xmlns:a16="http://schemas.microsoft.com/office/drawing/2014/main" id="{4D28ACE1-3428-46F3-928C-DE7EBDE881BE}"/>
              </a:ext>
            </a:extLst>
          </p:cNvPr>
          <p:cNvSpPr>
            <a:spLocks noGrp="1"/>
          </p:cNvSpPr>
          <p:nvPr>
            <p:ph sz="half" idx="1"/>
          </p:nvPr>
        </p:nvSpPr>
        <p:spPr>
          <a:xfrm>
            <a:off x="7025729" y="3528508"/>
            <a:ext cx="3592067" cy="1641630"/>
          </a:xfrm>
        </p:spPr>
        <p:txBody>
          <a:bodyPr>
            <a:normAutofit/>
          </a:bodyPr>
          <a:lstStyle/>
          <a:p>
            <a:pPr marL="0" indent="0">
              <a:buNone/>
            </a:pPr>
            <a:r>
              <a:rPr lang="fr-FR" dirty="0"/>
              <a:t>Un numéro</a:t>
            </a:r>
          </a:p>
          <a:p>
            <a:pPr marL="0" indent="0">
              <a:buNone/>
            </a:pPr>
            <a:endParaRPr lang="fr-FR" dirty="0"/>
          </a:p>
          <a:p>
            <a:pPr marL="0" indent="0">
              <a:buNone/>
            </a:pPr>
            <a:r>
              <a:rPr lang="fr-FR" dirty="0"/>
              <a:t>Un identifiant unique</a:t>
            </a:r>
          </a:p>
        </p:txBody>
      </p:sp>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cxnSp>
        <p:nvCxnSpPr>
          <p:cNvPr id="14" name="Connecteur droit avec flèche 13">
            <a:extLst>
              <a:ext uri="{FF2B5EF4-FFF2-40B4-BE49-F238E27FC236}">
                <a16:creationId xmlns:a16="http://schemas.microsoft.com/office/drawing/2014/main" id="{F69EEAE6-46E0-D446-A214-A2C6415A531C}"/>
              </a:ext>
            </a:extLst>
          </p:cNvPr>
          <p:cNvCxnSpPr/>
          <p:nvPr/>
        </p:nvCxnSpPr>
        <p:spPr>
          <a:xfrm>
            <a:off x="5432612" y="3657600"/>
            <a:ext cx="1593117" cy="0"/>
          </a:xfrm>
          <a:prstGeom prst="straightConnector1">
            <a:avLst/>
          </a:prstGeom>
          <a:ln>
            <a:solidFill>
              <a:srgbClr val="7030A0"/>
            </a:solidFill>
            <a:tailEnd type="triangle"/>
          </a:ln>
        </p:spPr>
        <p:style>
          <a:lnRef idx="3">
            <a:schemeClr val="accent5"/>
          </a:lnRef>
          <a:fillRef idx="0">
            <a:schemeClr val="accent5"/>
          </a:fillRef>
          <a:effectRef idx="2">
            <a:schemeClr val="accent5"/>
          </a:effectRef>
          <a:fontRef idx="minor">
            <a:schemeClr val="tx1"/>
          </a:fontRef>
        </p:style>
      </p:cxnSp>
      <p:sp>
        <p:nvSpPr>
          <p:cNvPr id="18" name="Parenthèse ouvrante 17">
            <a:extLst>
              <a:ext uri="{FF2B5EF4-FFF2-40B4-BE49-F238E27FC236}">
                <a16:creationId xmlns:a16="http://schemas.microsoft.com/office/drawing/2014/main" id="{D213D52E-DD74-174B-8DF6-BFFEC5089500}"/>
              </a:ext>
            </a:extLst>
          </p:cNvPr>
          <p:cNvSpPr/>
          <p:nvPr/>
        </p:nvSpPr>
        <p:spPr>
          <a:xfrm rot="16200000">
            <a:off x="5718396" y="2997636"/>
            <a:ext cx="243135" cy="4588138"/>
          </a:xfrm>
          <a:prstGeom prst="lef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20" name="Connecteur droit avec flèche 19">
            <a:extLst>
              <a:ext uri="{FF2B5EF4-FFF2-40B4-BE49-F238E27FC236}">
                <a16:creationId xmlns:a16="http://schemas.microsoft.com/office/drawing/2014/main" id="{9D129464-6E07-FA48-BC0E-334B18E67DB1}"/>
              </a:ext>
            </a:extLst>
          </p:cNvPr>
          <p:cNvCxnSpPr>
            <a:cxnSpLocks/>
          </p:cNvCxnSpPr>
          <p:nvPr/>
        </p:nvCxnSpPr>
        <p:spPr>
          <a:xfrm flipV="1">
            <a:off x="8134033" y="4965743"/>
            <a:ext cx="0" cy="32701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Connecteur droit avec flèche 22">
            <a:extLst>
              <a:ext uri="{FF2B5EF4-FFF2-40B4-BE49-F238E27FC236}">
                <a16:creationId xmlns:a16="http://schemas.microsoft.com/office/drawing/2014/main" id="{8CBD04BD-4B45-0246-B757-E8C7DBAD1B5B}"/>
              </a:ext>
            </a:extLst>
          </p:cNvPr>
          <p:cNvCxnSpPr/>
          <p:nvPr/>
        </p:nvCxnSpPr>
        <p:spPr>
          <a:xfrm flipH="1">
            <a:off x="4038600" y="2280621"/>
            <a:ext cx="3351904" cy="1247887"/>
          </a:xfrm>
          <a:prstGeom prst="straightConnector1">
            <a:avLst/>
          </a:prstGeom>
          <a:ln w="12700" cap="flat" cmpd="sng" algn="ctr">
            <a:solidFill>
              <a:srgbClr val="C00000"/>
            </a:solidFill>
            <a:prstDash val="dash"/>
            <a:round/>
            <a:headEnd type="oval" w="med" len="med"/>
            <a:tailEnd type="triangle" w="med" len="med"/>
          </a:ln>
        </p:spPr>
        <p:style>
          <a:lnRef idx="0">
            <a:scrgbClr r="0" g="0" b="0"/>
          </a:lnRef>
          <a:fillRef idx="0">
            <a:scrgbClr r="0" g="0" b="0"/>
          </a:fillRef>
          <a:effectRef idx="0">
            <a:scrgbClr r="0" g="0" b="0"/>
          </a:effectRef>
          <a:fontRef idx="minor">
            <a:schemeClr val="tx1"/>
          </a:fontRef>
        </p:style>
      </p:cxnSp>
      <p:sp>
        <p:nvSpPr>
          <p:cNvPr id="4" name="Espace réservé du numéro de diapositive 3">
            <a:extLst>
              <a:ext uri="{FF2B5EF4-FFF2-40B4-BE49-F238E27FC236}">
                <a16:creationId xmlns:a16="http://schemas.microsoft.com/office/drawing/2014/main" id="{34AB98D2-533D-4EAA-9250-E8E1BAD7AAEC}"/>
              </a:ext>
            </a:extLst>
          </p:cNvPr>
          <p:cNvSpPr>
            <a:spLocks noGrp="1"/>
          </p:cNvSpPr>
          <p:nvPr>
            <p:ph type="sldNum" sz="quarter" idx="12"/>
          </p:nvPr>
        </p:nvSpPr>
        <p:spPr/>
        <p:txBody>
          <a:bodyPr/>
          <a:lstStyle/>
          <a:p>
            <a:fld id="{4FAB73BC-B049-4115-A692-8D63A059BFB8}" type="slidenum">
              <a:rPr lang="en-US" smtClean="0"/>
              <a:t>30</a:t>
            </a:fld>
            <a:endParaRPr lang="en-US" dirty="0"/>
          </a:p>
        </p:txBody>
      </p:sp>
    </p:spTree>
    <p:extLst>
      <p:ext uri="{BB962C8B-B14F-4D97-AF65-F5344CB8AC3E}">
        <p14:creationId xmlns:p14="http://schemas.microsoft.com/office/powerpoint/2010/main" val="555434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descr="Une image contenant capture d’écran&#10;&#10;Description générée automatiquement">
            <a:extLst>
              <a:ext uri="{FF2B5EF4-FFF2-40B4-BE49-F238E27FC236}">
                <a16:creationId xmlns:a16="http://schemas.microsoft.com/office/drawing/2014/main" id="{F6A222A8-B01D-2F4C-A3CA-EDC3177ED1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208" y="959052"/>
            <a:ext cx="8198427" cy="5397298"/>
          </a:xfrm>
          <a:prstGeom prst="rect">
            <a:avLst/>
          </a:prstGeom>
        </p:spPr>
      </p:pic>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1063752" y="261845"/>
            <a:ext cx="7546848" cy="693161"/>
          </a:xfrm>
        </p:spPr>
        <p:txBody>
          <a:bodyPr>
            <a:normAutofit fontScale="90000"/>
          </a:bodyPr>
          <a:lstStyle/>
          <a:p>
            <a:r>
              <a:rPr lang="fr-FR" dirty="0"/>
              <a:t>Dans les &lt;div&gt;</a:t>
            </a:r>
          </a:p>
        </p:txBody>
      </p:sp>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10" name="Flèche vers la droite 9">
            <a:extLst>
              <a:ext uri="{FF2B5EF4-FFF2-40B4-BE49-F238E27FC236}">
                <a16:creationId xmlns:a16="http://schemas.microsoft.com/office/drawing/2014/main" id="{5A4120D3-8BBB-8F46-8B2B-80E73482A558}"/>
              </a:ext>
            </a:extLst>
          </p:cNvPr>
          <p:cNvSpPr/>
          <p:nvPr/>
        </p:nvSpPr>
        <p:spPr>
          <a:xfrm>
            <a:off x="363681" y="1713768"/>
            <a:ext cx="319070" cy="208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Flèche vers la droite 14">
            <a:extLst>
              <a:ext uri="{FF2B5EF4-FFF2-40B4-BE49-F238E27FC236}">
                <a16:creationId xmlns:a16="http://schemas.microsoft.com/office/drawing/2014/main" id="{57056B38-9D71-4442-B31F-246764B1C9BD}"/>
              </a:ext>
            </a:extLst>
          </p:cNvPr>
          <p:cNvSpPr/>
          <p:nvPr/>
        </p:nvSpPr>
        <p:spPr>
          <a:xfrm>
            <a:off x="363681" y="3057106"/>
            <a:ext cx="319070" cy="208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Flèche vers la droite 15">
            <a:extLst>
              <a:ext uri="{FF2B5EF4-FFF2-40B4-BE49-F238E27FC236}">
                <a16:creationId xmlns:a16="http://schemas.microsoft.com/office/drawing/2014/main" id="{D6F50E72-3B62-8848-B343-C2CC6CE43417}"/>
              </a:ext>
            </a:extLst>
          </p:cNvPr>
          <p:cNvSpPr/>
          <p:nvPr/>
        </p:nvSpPr>
        <p:spPr>
          <a:xfrm>
            <a:off x="346570" y="4400444"/>
            <a:ext cx="319070" cy="208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Flèche vers la droite 20">
            <a:extLst>
              <a:ext uri="{FF2B5EF4-FFF2-40B4-BE49-F238E27FC236}">
                <a16:creationId xmlns:a16="http://schemas.microsoft.com/office/drawing/2014/main" id="{E9572BCA-3E43-7148-923B-507BE1E7A3FE}"/>
              </a:ext>
            </a:extLst>
          </p:cNvPr>
          <p:cNvSpPr/>
          <p:nvPr/>
        </p:nvSpPr>
        <p:spPr>
          <a:xfrm>
            <a:off x="322739" y="5906955"/>
            <a:ext cx="319070" cy="208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arenthèse ouvrante 18">
            <a:extLst>
              <a:ext uri="{FF2B5EF4-FFF2-40B4-BE49-F238E27FC236}">
                <a16:creationId xmlns:a16="http://schemas.microsoft.com/office/drawing/2014/main" id="{B55E87EC-135D-E545-A7A9-E9A06151A530}"/>
              </a:ext>
            </a:extLst>
          </p:cNvPr>
          <p:cNvSpPr/>
          <p:nvPr/>
        </p:nvSpPr>
        <p:spPr>
          <a:xfrm>
            <a:off x="682751" y="4304223"/>
            <a:ext cx="96567" cy="506874"/>
          </a:xfrm>
          <a:prstGeom prst="lef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22" name="Parenthèse ouvrante 21">
            <a:extLst>
              <a:ext uri="{FF2B5EF4-FFF2-40B4-BE49-F238E27FC236}">
                <a16:creationId xmlns:a16="http://schemas.microsoft.com/office/drawing/2014/main" id="{9BA56AAF-FB9E-7646-B677-05A833001241}"/>
              </a:ext>
            </a:extLst>
          </p:cNvPr>
          <p:cNvSpPr/>
          <p:nvPr/>
        </p:nvSpPr>
        <p:spPr>
          <a:xfrm>
            <a:off x="693557" y="5860473"/>
            <a:ext cx="45719" cy="296596"/>
          </a:xfrm>
          <a:prstGeom prst="lef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24" name="Rectangle 23">
            <a:extLst>
              <a:ext uri="{FF2B5EF4-FFF2-40B4-BE49-F238E27FC236}">
                <a16:creationId xmlns:a16="http://schemas.microsoft.com/office/drawing/2014/main" id="{D5F8AFFF-957A-7C4C-8C79-970819E99A6C}"/>
              </a:ext>
            </a:extLst>
          </p:cNvPr>
          <p:cNvSpPr/>
          <p:nvPr/>
        </p:nvSpPr>
        <p:spPr>
          <a:xfrm>
            <a:off x="1350818" y="1682595"/>
            <a:ext cx="1963882"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981B43F2-48DA-4841-AFBE-C42703A1FA27}"/>
              </a:ext>
            </a:extLst>
          </p:cNvPr>
          <p:cNvSpPr/>
          <p:nvPr/>
        </p:nvSpPr>
        <p:spPr>
          <a:xfrm>
            <a:off x="1183273" y="3067497"/>
            <a:ext cx="1963882"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F296A66F-672F-8343-9F40-3222195604B9}"/>
              </a:ext>
            </a:extLst>
          </p:cNvPr>
          <p:cNvSpPr/>
          <p:nvPr/>
        </p:nvSpPr>
        <p:spPr>
          <a:xfrm>
            <a:off x="1080125" y="4251330"/>
            <a:ext cx="1963882"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4F30CB39-5309-2A45-9B96-2903236A511F}"/>
              </a:ext>
            </a:extLst>
          </p:cNvPr>
          <p:cNvSpPr/>
          <p:nvPr/>
        </p:nvSpPr>
        <p:spPr>
          <a:xfrm>
            <a:off x="1097442" y="4611550"/>
            <a:ext cx="1963882"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0F9F2C45-49B9-FE4C-8DF0-E7DA7ADE22AB}"/>
              </a:ext>
            </a:extLst>
          </p:cNvPr>
          <p:cNvSpPr/>
          <p:nvPr/>
        </p:nvSpPr>
        <p:spPr>
          <a:xfrm>
            <a:off x="1180570" y="5796111"/>
            <a:ext cx="1963882"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28">
            <a:extLst>
              <a:ext uri="{FF2B5EF4-FFF2-40B4-BE49-F238E27FC236}">
                <a16:creationId xmlns:a16="http://schemas.microsoft.com/office/drawing/2014/main" id="{9932C0BD-DF79-AF40-A29A-B37FC7D00E72}"/>
              </a:ext>
            </a:extLst>
          </p:cNvPr>
          <p:cNvSpPr/>
          <p:nvPr/>
        </p:nvSpPr>
        <p:spPr>
          <a:xfrm>
            <a:off x="1180570" y="5993541"/>
            <a:ext cx="1963882"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ZoneTexte 31">
            <a:extLst>
              <a:ext uri="{FF2B5EF4-FFF2-40B4-BE49-F238E27FC236}">
                <a16:creationId xmlns:a16="http://schemas.microsoft.com/office/drawing/2014/main" id="{841DAE12-AE96-0B45-AD60-EDB360DF250E}"/>
              </a:ext>
            </a:extLst>
          </p:cNvPr>
          <p:cNvSpPr txBox="1"/>
          <p:nvPr/>
        </p:nvSpPr>
        <p:spPr>
          <a:xfrm>
            <a:off x="6096000" y="360862"/>
            <a:ext cx="5260407" cy="923330"/>
          </a:xfrm>
          <a:prstGeom prst="rect">
            <a:avLst/>
          </a:prstGeom>
          <a:noFill/>
        </p:spPr>
        <p:txBody>
          <a:bodyPr wrap="square" rtlCol="0">
            <a:spAutoFit/>
          </a:bodyPr>
          <a:lstStyle/>
          <a:p>
            <a:r>
              <a:rPr lang="fr-FR" i="1" dirty="0"/>
              <a:t>Rappel de l’id de la fiche entité auteur:</a:t>
            </a:r>
          </a:p>
          <a:p>
            <a:r>
              <a:rPr lang="fr-FR" dirty="0" err="1"/>
              <a:t>xml:id</a:t>
            </a:r>
            <a:r>
              <a:rPr lang="fr-FR" dirty="0"/>
              <a:t>="Marie-</a:t>
            </a:r>
            <a:r>
              <a:rPr lang="fr-FR" dirty="0" err="1"/>
              <a:t>Celie_Agnant</a:t>
            </a:r>
            <a:r>
              <a:rPr lang="fr-FR" dirty="0"/>
              <a:t>"</a:t>
            </a:r>
          </a:p>
          <a:p>
            <a:endParaRPr lang="fr-FR" dirty="0"/>
          </a:p>
        </p:txBody>
      </p:sp>
      <p:sp>
        <p:nvSpPr>
          <p:cNvPr id="3" name="Espace réservé du numéro de diapositive 2">
            <a:extLst>
              <a:ext uri="{FF2B5EF4-FFF2-40B4-BE49-F238E27FC236}">
                <a16:creationId xmlns:a16="http://schemas.microsoft.com/office/drawing/2014/main" id="{4940A839-95E5-4DB0-A39A-67A5080FC5B3}"/>
              </a:ext>
            </a:extLst>
          </p:cNvPr>
          <p:cNvSpPr>
            <a:spLocks noGrp="1"/>
          </p:cNvSpPr>
          <p:nvPr>
            <p:ph type="sldNum" sz="quarter" idx="12"/>
          </p:nvPr>
        </p:nvSpPr>
        <p:spPr/>
        <p:txBody>
          <a:bodyPr/>
          <a:lstStyle/>
          <a:p>
            <a:fld id="{4FAB73BC-B049-4115-A692-8D63A059BFB8}" type="slidenum">
              <a:rPr lang="en-US" smtClean="0"/>
              <a:t>31</a:t>
            </a:fld>
            <a:endParaRPr lang="en-US" dirty="0"/>
          </a:p>
        </p:txBody>
      </p:sp>
    </p:spTree>
    <p:extLst>
      <p:ext uri="{BB962C8B-B14F-4D97-AF65-F5344CB8AC3E}">
        <p14:creationId xmlns:p14="http://schemas.microsoft.com/office/powerpoint/2010/main" val="2158981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4" name="Image 3" descr="Une image contenant capture d’écran&#10;&#10;Description générée automatiquement">
            <a:extLst>
              <a:ext uri="{FF2B5EF4-FFF2-40B4-BE49-F238E27FC236}">
                <a16:creationId xmlns:a16="http://schemas.microsoft.com/office/drawing/2014/main" id="{1FDF3B82-D0E5-9942-A899-BD6906DAFA0B}"/>
              </a:ext>
            </a:extLst>
          </p:cNvPr>
          <p:cNvPicPr>
            <a:picLocks noChangeAspect="1"/>
          </p:cNvPicPr>
          <p:nvPr/>
        </p:nvPicPr>
        <p:blipFill rotWithShape="1">
          <a:blip r:embed="rId3">
            <a:extLst>
              <a:ext uri="{28A0092B-C50C-407E-A947-70E740481C1C}">
                <a14:useLocalDpi xmlns:a14="http://schemas.microsoft.com/office/drawing/2010/main" val="0"/>
              </a:ext>
            </a:extLst>
          </a:blip>
          <a:srcRect l="7969" b="4761"/>
          <a:stretch/>
        </p:blipFill>
        <p:spPr>
          <a:xfrm>
            <a:off x="288099" y="1042484"/>
            <a:ext cx="6782875" cy="5398851"/>
          </a:xfrm>
          <a:prstGeom prst="rect">
            <a:avLst/>
          </a:prstGeom>
        </p:spPr>
      </p:pic>
      <p:cxnSp>
        <p:nvCxnSpPr>
          <p:cNvPr id="13" name="Connecteur droit avec flèche 12">
            <a:extLst>
              <a:ext uri="{FF2B5EF4-FFF2-40B4-BE49-F238E27FC236}">
                <a16:creationId xmlns:a16="http://schemas.microsoft.com/office/drawing/2014/main" id="{B846469B-007B-B246-8F8B-E746D8D06AED}"/>
              </a:ext>
            </a:extLst>
          </p:cNvPr>
          <p:cNvCxnSpPr/>
          <p:nvPr/>
        </p:nvCxnSpPr>
        <p:spPr>
          <a:xfrm>
            <a:off x="4146115" y="2292263"/>
            <a:ext cx="370770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Parenthèse fermante 13">
            <a:extLst>
              <a:ext uri="{FF2B5EF4-FFF2-40B4-BE49-F238E27FC236}">
                <a16:creationId xmlns:a16="http://schemas.microsoft.com/office/drawing/2014/main" id="{76AB4E27-0B41-3546-98B5-DF91567FD9E5}"/>
              </a:ext>
            </a:extLst>
          </p:cNvPr>
          <p:cNvSpPr/>
          <p:nvPr/>
        </p:nvSpPr>
        <p:spPr>
          <a:xfrm>
            <a:off x="6901841" y="2830882"/>
            <a:ext cx="169133" cy="839244"/>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30" name="Parenthèse fermante 29">
            <a:extLst>
              <a:ext uri="{FF2B5EF4-FFF2-40B4-BE49-F238E27FC236}">
                <a16:creationId xmlns:a16="http://schemas.microsoft.com/office/drawing/2014/main" id="{3670E1C9-C52B-604B-8741-B9B959C3DDC7}"/>
              </a:ext>
            </a:extLst>
          </p:cNvPr>
          <p:cNvSpPr/>
          <p:nvPr/>
        </p:nvSpPr>
        <p:spPr>
          <a:xfrm>
            <a:off x="3258855" y="3997889"/>
            <a:ext cx="173277" cy="1200411"/>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31" name="Parenthèse fermante 30">
            <a:extLst>
              <a:ext uri="{FF2B5EF4-FFF2-40B4-BE49-F238E27FC236}">
                <a16:creationId xmlns:a16="http://schemas.microsoft.com/office/drawing/2014/main" id="{241A2C6B-4E32-DA42-8188-FBF84A15C003}"/>
              </a:ext>
            </a:extLst>
          </p:cNvPr>
          <p:cNvSpPr/>
          <p:nvPr/>
        </p:nvSpPr>
        <p:spPr>
          <a:xfrm>
            <a:off x="7070974" y="5495346"/>
            <a:ext cx="169133" cy="839244"/>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33" name="Connecteur droit avec flèche 32">
            <a:extLst>
              <a:ext uri="{FF2B5EF4-FFF2-40B4-BE49-F238E27FC236}">
                <a16:creationId xmlns:a16="http://schemas.microsoft.com/office/drawing/2014/main" id="{2A73DBD9-D82D-D04E-915A-2362B131BD25}"/>
              </a:ext>
            </a:extLst>
          </p:cNvPr>
          <p:cNvCxnSpPr>
            <a:cxnSpLocks/>
            <a:stCxn id="14" idx="2"/>
          </p:cNvCxnSpPr>
          <p:nvPr/>
        </p:nvCxnSpPr>
        <p:spPr>
          <a:xfrm>
            <a:off x="7070974" y="3250504"/>
            <a:ext cx="78284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Connecteur droit avec flèche 33">
            <a:extLst>
              <a:ext uri="{FF2B5EF4-FFF2-40B4-BE49-F238E27FC236}">
                <a16:creationId xmlns:a16="http://schemas.microsoft.com/office/drawing/2014/main" id="{C55A35C7-19F1-7349-B44D-D72B8E481A02}"/>
              </a:ext>
            </a:extLst>
          </p:cNvPr>
          <p:cNvCxnSpPr>
            <a:cxnSpLocks/>
          </p:cNvCxnSpPr>
          <p:nvPr/>
        </p:nvCxnSpPr>
        <p:spPr>
          <a:xfrm>
            <a:off x="3432132" y="4598094"/>
            <a:ext cx="442168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Connecteur droit avec flèche 34">
            <a:extLst>
              <a:ext uri="{FF2B5EF4-FFF2-40B4-BE49-F238E27FC236}">
                <a16:creationId xmlns:a16="http://schemas.microsoft.com/office/drawing/2014/main" id="{374063A5-0C9E-5147-BB23-BF5EE388A1B6}"/>
              </a:ext>
            </a:extLst>
          </p:cNvPr>
          <p:cNvCxnSpPr>
            <a:cxnSpLocks/>
          </p:cNvCxnSpPr>
          <p:nvPr/>
        </p:nvCxnSpPr>
        <p:spPr>
          <a:xfrm>
            <a:off x="7218155" y="5914968"/>
            <a:ext cx="63566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7" name="ZoneTexte 36">
            <a:extLst>
              <a:ext uri="{FF2B5EF4-FFF2-40B4-BE49-F238E27FC236}">
                <a16:creationId xmlns:a16="http://schemas.microsoft.com/office/drawing/2014/main" id="{4EC08270-AA74-7647-83A3-83FEEBA0FA90}"/>
              </a:ext>
            </a:extLst>
          </p:cNvPr>
          <p:cNvSpPr txBox="1"/>
          <p:nvPr/>
        </p:nvSpPr>
        <p:spPr>
          <a:xfrm>
            <a:off x="8053580" y="2057959"/>
            <a:ext cx="1742785" cy="369332"/>
          </a:xfrm>
          <a:prstGeom prst="rect">
            <a:avLst/>
          </a:prstGeom>
          <a:noFill/>
        </p:spPr>
        <p:txBody>
          <a:bodyPr wrap="none" rtlCol="0">
            <a:spAutoFit/>
          </a:bodyPr>
          <a:lstStyle/>
          <a:p>
            <a:r>
              <a:rPr lang="fr-FR" dirty="0"/>
              <a:t>Nom et prénom</a:t>
            </a:r>
          </a:p>
        </p:txBody>
      </p:sp>
      <p:sp>
        <p:nvSpPr>
          <p:cNvPr id="38" name="ZoneTexte 37">
            <a:extLst>
              <a:ext uri="{FF2B5EF4-FFF2-40B4-BE49-F238E27FC236}">
                <a16:creationId xmlns:a16="http://schemas.microsoft.com/office/drawing/2014/main" id="{8C238DD6-A15B-0844-8119-99F236618EE1}"/>
              </a:ext>
            </a:extLst>
          </p:cNvPr>
          <p:cNvSpPr txBox="1"/>
          <p:nvPr/>
        </p:nvSpPr>
        <p:spPr>
          <a:xfrm>
            <a:off x="8022287" y="2947228"/>
            <a:ext cx="2034596" cy="646331"/>
          </a:xfrm>
          <a:prstGeom prst="rect">
            <a:avLst/>
          </a:prstGeom>
          <a:noFill/>
        </p:spPr>
        <p:txBody>
          <a:bodyPr wrap="none" rtlCol="0">
            <a:spAutoFit/>
          </a:bodyPr>
          <a:lstStyle/>
          <a:p>
            <a:r>
              <a:rPr lang="fr-FR" dirty="0"/>
              <a:t>Identifiants des </a:t>
            </a:r>
          </a:p>
          <a:p>
            <a:r>
              <a:rPr lang="fr-FR" dirty="0"/>
              <a:t>répertoires autorité</a:t>
            </a:r>
          </a:p>
        </p:txBody>
      </p:sp>
      <p:sp>
        <p:nvSpPr>
          <p:cNvPr id="39" name="ZoneTexte 38">
            <a:extLst>
              <a:ext uri="{FF2B5EF4-FFF2-40B4-BE49-F238E27FC236}">
                <a16:creationId xmlns:a16="http://schemas.microsoft.com/office/drawing/2014/main" id="{ACCE19FF-FC74-1946-9E04-F6EC8B19D3DE}"/>
              </a:ext>
            </a:extLst>
          </p:cNvPr>
          <p:cNvSpPr txBox="1"/>
          <p:nvPr/>
        </p:nvSpPr>
        <p:spPr>
          <a:xfrm>
            <a:off x="8053580" y="4390037"/>
            <a:ext cx="1946430" cy="369332"/>
          </a:xfrm>
          <a:prstGeom prst="rect">
            <a:avLst/>
          </a:prstGeom>
          <a:noFill/>
        </p:spPr>
        <p:txBody>
          <a:bodyPr wrap="none" rtlCol="0">
            <a:spAutoFit/>
          </a:bodyPr>
          <a:lstStyle/>
          <a:p>
            <a:r>
              <a:rPr lang="fr-FR" dirty="0"/>
              <a:t>Naissance et mort</a:t>
            </a:r>
          </a:p>
        </p:txBody>
      </p:sp>
      <p:sp>
        <p:nvSpPr>
          <p:cNvPr id="40" name="ZoneTexte 39">
            <a:extLst>
              <a:ext uri="{FF2B5EF4-FFF2-40B4-BE49-F238E27FC236}">
                <a16:creationId xmlns:a16="http://schemas.microsoft.com/office/drawing/2014/main" id="{4ECCA2B4-D014-2544-B523-7A8A20FE15FA}"/>
              </a:ext>
            </a:extLst>
          </p:cNvPr>
          <p:cNvSpPr txBox="1"/>
          <p:nvPr/>
        </p:nvSpPr>
        <p:spPr>
          <a:xfrm>
            <a:off x="8053095" y="5657832"/>
            <a:ext cx="1749197" cy="369332"/>
          </a:xfrm>
          <a:prstGeom prst="rect">
            <a:avLst/>
          </a:prstGeom>
          <a:noFill/>
        </p:spPr>
        <p:txBody>
          <a:bodyPr wrap="none" rtlCol="0">
            <a:spAutoFit/>
          </a:bodyPr>
          <a:lstStyle/>
          <a:p>
            <a:r>
              <a:rPr lang="fr-FR" dirty="0"/>
              <a:t>Langues parlées</a:t>
            </a:r>
          </a:p>
        </p:txBody>
      </p:sp>
      <p:sp>
        <p:nvSpPr>
          <p:cNvPr id="20" name="Title 3">
            <a:extLst>
              <a:ext uri="{FF2B5EF4-FFF2-40B4-BE49-F238E27FC236}">
                <a16:creationId xmlns:a16="http://schemas.microsoft.com/office/drawing/2014/main" id="{81B8E275-134D-4CBB-B8DA-A445D986EC39}"/>
              </a:ext>
            </a:extLst>
          </p:cNvPr>
          <p:cNvSpPr txBox="1">
            <a:spLocks/>
          </p:cNvSpPr>
          <p:nvPr/>
        </p:nvSpPr>
        <p:spPr>
          <a:xfrm>
            <a:off x="306471" y="-166067"/>
            <a:ext cx="108664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&lt;div&gt; fiche d’autorité</a:t>
            </a:r>
          </a:p>
        </p:txBody>
      </p:sp>
      <p:sp>
        <p:nvSpPr>
          <p:cNvPr id="2" name="Espace réservé du numéro de diapositive 1">
            <a:extLst>
              <a:ext uri="{FF2B5EF4-FFF2-40B4-BE49-F238E27FC236}">
                <a16:creationId xmlns:a16="http://schemas.microsoft.com/office/drawing/2014/main" id="{AD00FC25-64D9-4153-BFDA-165E15B91A47}"/>
              </a:ext>
            </a:extLst>
          </p:cNvPr>
          <p:cNvSpPr>
            <a:spLocks noGrp="1"/>
          </p:cNvSpPr>
          <p:nvPr>
            <p:ph type="sldNum" sz="quarter" idx="12"/>
          </p:nvPr>
        </p:nvSpPr>
        <p:spPr/>
        <p:txBody>
          <a:bodyPr/>
          <a:lstStyle/>
          <a:p>
            <a:fld id="{4FAB73BC-B049-4115-A692-8D63A059BFB8}" type="slidenum">
              <a:rPr lang="en-US" smtClean="0"/>
              <a:t>32</a:t>
            </a:fld>
            <a:endParaRPr lang="en-US" dirty="0"/>
          </a:p>
        </p:txBody>
      </p:sp>
    </p:spTree>
    <p:extLst>
      <p:ext uri="{BB962C8B-B14F-4D97-AF65-F5344CB8AC3E}">
        <p14:creationId xmlns:p14="http://schemas.microsoft.com/office/powerpoint/2010/main" val="319550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9" name="Image 8" descr="Une image contenant capture d’écran&#10;&#10;Description générée automatiquement">
            <a:extLst>
              <a:ext uri="{FF2B5EF4-FFF2-40B4-BE49-F238E27FC236}">
                <a16:creationId xmlns:a16="http://schemas.microsoft.com/office/drawing/2014/main" id="{2AE35BEC-8E41-D44F-8606-06E5A2BF7A1E}"/>
              </a:ext>
            </a:extLst>
          </p:cNvPr>
          <p:cNvPicPr>
            <a:picLocks noChangeAspect="1"/>
          </p:cNvPicPr>
          <p:nvPr/>
        </p:nvPicPr>
        <p:blipFill rotWithShape="1">
          <a:blip r:embed="rId3">
            <a:extLst>
              <a:ext uri="{28A0092B-C50C-407E-A947-70E740481C1C}">
                <a14:useLocalDpi xmlns:a14="http://schemas.microsoft.com/office/drawing/2010/main" val="0"/>
              </a:ext>
            </a:extLst>
          </a:blip>
          <a:srcRect l="7910"/>
          <a:stretch/>
        </p:blipFill>
        <p:spPr>
          <a:xfrm>
            <a:off x="219571" y="1238492"/>
            <a:ext cx="6723658" cy="5117858"/>
          </a:xfrm>
          <a:prstGeom prst="rect">
            <a:avLst/>
          </a:prstGeom>
        </p:spPr>
      </p:pic>
      <p:sp>
        <p:nvSpPr>
          <p:cNvPr id="10" name="Parenthèse fermante 9">
            <a:extLst>
              <a:ext uri="{FF2B5EF4-FFF2-40B4-BE49-F238E27FC236}">
                <a16:creationId xmlns:a16="http://schemas.microsoft.com/office/drawing/2014/main" id="{7E621B47-B5EF-DF45-8294-2BB4A9F402C7}"/>
              </a:ext>
            </a:extLst>
          </p:cNvPr>
          <p:cNvSpPr/>
          <p:nvPr/>
        </p:nvSpPr>
        <p:spPr>
          <a:xfrm>
            <a:off x="6009361" y="1238492"/>
            <a:ext cx="86639" cy="1554812"/>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11" name="Connecteur droit avec flèche 10">
            <a:extLst>
              <a:ext uri="{FF2B5EF4-FFF2-40B4-BE49-F238E27FC236}">
                <a16:creationId xmlns:a16="http://schemas.microsoft.com/office/drawing/2014/main" id="{1B4E0943-EEB5-8A4C-A9F8-E6DD0525850F}"/>
              </a:ext>
            </a:extLst>
          </p:cNvPr>
          <p:cNvCxnSpPr>
            <a:cxnSpLocks/>
          </p:cNvCxnSpPr>
          <p:nvPr/>
        </p:nvCxnSpPr>
        <p:spPr>
          <a:xfrm>
            <a:off x="6096000" y="1838697"/>
            <a:ext cx="11941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Parenthèse fermante 14">
            <a:extLst>
              <a:ext uri="{FF2B5EF4-FFF2-40B4-BE49-F238E27FC236}">
                <a16:creationId xmlns:a16="http://schemas.microsoft.com/office/drawing/2014/main" id="{F47996AB-35C6-6B47-A447-07C1DBDCD72E}"/>
              </a:ext>
            </a:extLst>
          </p:cNvPr>
          <p:cNvSpPr/>
          <p:nvPr/>
        </p:nvSpPr>
        <p:spPr>
          <a:xfrm>
            <a:off x="6009361" y="2963240"/>
            <a:ext cx="86639" cy="1283083"/>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16" name="Connecteur droit avec flèche 15">
            <a:extLst>
              <a:ext uri="{FF2B5EF4-FFF2-40B4-BE49-F238E27FC236}">
                <a16:creationId xmlns:a16="http://schemas.microsoft.com/office/drawing/2014/main" id="{17213D51-0F4F-6941-B9C6-4D3F72AD1C7A}"/>
              </a:ext>
            </a:extLst>
          </p:cNvPr>
          <p:cNvCxnSpPr>
            <a:cxnSpLocks/>
          </p:cNvCxnSpPr>
          <p:nvPr/>
        </p:nvCxnSpPr>
        <p:spPr>
          <a:xfrm>
            <a:off x="6096000" y="3563445"/>
            <a:ext cx="11941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Parenthèse fermante 17">
            <a:extLst>
              <a:ext uri="{FF2B5EF4-FFF2-40B4-BE49-F238E27FC236}">
                <a16:creationId xmlns:a16="http://schemas.microsoft.com/office/drawing/2014/main" id="{07133892-9397-2F4C-B3C5-DFB9A3C5EAB1}"/>
              </a:ext>
            </a:extLst>
          </p:cNvPr>
          <p:cNvSpPr/>
          <p:nvPr/>
        </p:nvSpPr>
        <p:spPr>
          <a:xfrm>
            <a:off x="5182645" y="4571820"/>
            <a:ext cx="78288" cy="613955"/>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19" name="Connecteur droit avec flèche 18">
            <a:extLst>
              <a:ext uri="{FF2B5EF4-FFF2-40B4-BE49-F238E27FC236}">
                <a16:creationId xmlns:a16="http://schemas.microsoft.com/office/drawing/2014/main" id="{BAD42804-4DB5-2C4F-98AC-4F5946938D8A}"/>
              </a:ext>
            </a:extLst>
          </p:cNvPr>
          <p:cNvCxnSpPr>
            <a:cxnSpLocks/>
          </p:cNvCxnSpPr>
          <p:nvPr/>
        </p:nvCxnSpPr>
        <p:spPr>
          <a:xfrm>
            <a:off x="5260933" y="4908979"/>
            <a:ext cx="202921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2" name="Parenthèse fermante 21">
            <a:extLst>
              <a:ext uri="{FF2B5EF4-FFF2-40B4-BE49-F238E27FC236}">
                <a16:creationId xmlns:a16="http://schemas.microsoft.com/office/drawing/2014/main" id="{36A3F145-F4D3-9646-89CA-435D4CA2DF8A}"/>
              </a:ext>
            </a:extLst>
          </p:cNvPr>
          <p:cNvSpPr/>
          <p:nvPr/>
        </p:nvSpPr>
        <p:spPr>
          <a:xfrm>
            <a:off x="5182645" y="5234477"/>
            <a:ext cx="78288" cy="613955"/>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23" name="Connecteur droit avec flèche 22">
            <a:extLst>
              <a:ext uri="{FF2B5EF4-FFF2-40B4-BE49-F238E27FC236}">
                <a16:creationId xmlns:a16="http://schemas.microsoft.com/office/drawing/2014/main" id="{90E87A88-8F38-AC4D-AA87-F7C122FDA7A8}"/>
              </a:ext>
            </a:extLst>
          </p:cNvPr>
          <p:cNvCxnSpPr>
            <a:cxnSpLocks/>
          </p:cNvCxnSpPr>
          <p:nvPr/>
        </p:nvCxnSpPr>
        <p:spPr>
          <a:xfrm>
            <a:off x="5260933" y="5571636"/>
            <a:ext cx="202921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ZoneTexte 23">
            <a:extLst>
              <a:ext uri="{FF2B5EF4-FFF2-40B4-BE49-F238E27FC236}">
                <a16:creationId xmlns:a16="http://schemas.microsoft.com/office/drawing/2014/main" id="{AC75B4F0-BAF2-E742-ADEF-6CD60C37A2D7}"/>
              </a:ext>
            </a:extLst>
          </p:cNvPr>
          <p:cNvSpPr txBox="1"/>
          <p:nvPr/>
        </p:nvSpPr>
        <p:spPr>
          <a:xfrm>
            <a:off x="7376787" y="1654031"/>
            <a:ext cx="811441" cy="369332"/>
          </a:xfrm>
          <a:prstGeom prst="rect">
            <a:avLst/>
          </a:prstGeom>
          <a:noFill/>
        </p:spPr>
        <p:txBody>
          <a:bodyPr wrap="none" rtlCol="0">
            <a:spAutoFit/>
          </a:bodyPr>
          <a:lstStyle/>
          <a:p>
            <a:r>
              <a:rPr lang="fr-FR" dirty="0"/>
              <a:t>Lieux </a:t>
            </a:r>
          </a:p>
        </p:txBody>
      </p:sp>
      <p:sp>
        <p:nvSpPr>
          <p:cNvPr id="28" name="ZoneTexte 27">
            <a:extLst>
              <a:ext uri="{FF2B5EF4-FFF2-40B4-BE49-F238E27FC236}">
                <a16:creationId xmlns:a16="http://schemas.microsoft.com/office/drawing/2014/main" id="{374B28CE-F16B-AE4D-8277-0DF9BD2B1156}"/>
              </a:ext>
            </a:extLst>
          </p:cNvPr>
          <p:cNvSpPr txBox="1"/>
          <p:nvPr/>
        </p:nvSpPr>
        <p:spPr>
          <a:xfrm>
            <a:off x="7376787" y="3290898"/>
            <a:ext cx="1348446" cy="369332"/>
          </a:xfrm>
          <a:prstGeom prst="rect">
            <a:avLst/>
          </a:prstGeom>
          <a:noFill/>
        </p:spPr>
        <p:txBody>
          <a:bodyPr wrap="none" rtlCol="0">
            <a:spAutoFit/>
          </a:bodyPr>
          <a:lstStyle/>
          <a:p>
            <a:r>
              <a:rPr lang="fr-FR" dirty="0"/>
              <a:t>Professions </a:t>
            </a:r>
          </a:p>
        </p:txBody>
      </p:sp>
      <p:sp>
        <p:nvSpPr>
          <p:cNvPr id="29" name="ZoneTexte 28">
            <a:extLst>
              <a:ext uri="{FF2B5EF4-FFF2-40B4-BE49-F238E27FC236}">
                <a16:creationId xmlns:a16="http://schemas.microsoft.com/office/drawing/2014/main" id="{745D6FEC-75D9-8F46-9B43-C1B12A65A7AD}"/>
              </a:ext>
            </a:extLst>
          </p:cNvPr>
          <p:cNvSpPr txBox="1"/>
          <p:nvPr/>
        </p:nvSpPr>
        <p:spPr>
          <a:xfrm>
            <a:off x="7392253" y="4664702"/>
            <a:ext cx="1218347" cy="369332"/>
          </a:xfrm>
          <a:prstGeom prst="rect">
            <a:avLst/>
          </a:prstGeom>
          <a:noFill/>
        </p:spPr>
        <p:txBody>
          <a:bodyPr wrap="none" rtlCol="0">
            <a:spAutoFit/>
          </a:bodyPr>
          <a:lstStyle/>
          <a:p>
            <a:r>
              <a:rPr lang="fr-FR" dirty="0"/>
              <a:t>Relations  </a:t>
            </a:r>
          </a:p>
        </p:txBody>
      </p:sp>
      <p:sp>
        <p:nvSpPr>
          <p:cNvPr id="30" name="ZoneTexte 29">
            <a:extLst>
              <a:ext uri="{FF2B5EF4-FFF2-40B4-BE49-F238E27FC236}">
                <a16:creationId xmlns:a16="http://schemas.microsoft.com/office/drawing/2014/main" id="{8F054C16-8F3F-E04D-90B9-9CBECB4C07C7}"/>
              </a:ext>
            </a:extLst>
          </p:cNvPr>
          <p:cNvSpPr txBox="1"/>
          <p:nvPr/>
        </p:nvSpPr>
        <p:spPr>
          <a:xfrm>
            <a:off x="7392253" y="5356788"/>
            <a:ext cx="1495922" cy="369332"/>
          </a:xfrm>
          <a:prstGeom prst="rect">
            <a:avLst/>
          </a:prstGeom>
          <a:noFill/>
        </p:spPr>
        <p:txBody>
          <a:bodyPr wrap="none" rtlCol="0">
            <a:spAutoFit/>
          </a:bodyPr>
          <a:lstStyle/>
          <a:p>
            <a:r>
              <a:rPr lang="fr-FR" dirty="0"/>
              <a:t>Événements  </a:t>
            </a:r>
          </a:p>
        </p:txBody>
      </p:sp>
      <p:sp>
        <p:nvSpPr>
          <p:cNvPr id="25" name="Title 3">
            <a:extLst>
              <a:ext uri="{FF2B5EF4-FFF2-40B4-BE49-F238E27FC236}">
                <a16:creationId xmlns:a16="http://schemas.microsoft.com/office/drawing/2014/main" id="{46F7CD94-3401-4EA5-ACA2-25C2F4CB2272}"/>
              </a:ext>
            </a:extLst>
          </p:cNvPr>
          <p:cNvSpPr txBox="1">
            <a:spLocks/>
          </p:cNvSpPr>
          <p:nvPr/>
        </p:nvSpPr>
        <p:spPr>
          <a:xfrm>
            <a:off x="842310" y="-28987"/>
            <a:ext cx="108664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&lt;div&gt; fiche d’autorité</a:t>
            </a:r>
          </a:p>
        </p:txBody>
      </p:sp>
      <p:sp>
        <p:nvSpPr>
          <p:cNvPr id="2" name="Espace réservé du numéro de diapositive 1">
            <a:extLst>
              <a:ext uri="{FF2B5EF4-FFF2-40B4-BE49-F238E27FC236}">
                <a16:creationId xmlns:a16="http://schemas.microsoft.com/office/drawing/2014/main" id="{493FEF78-2C74-4571-8F62-4846C5677973}"/>
              </a:ext>
            </a:extLst>
          </p:cNvPr>
          <p:cNvSpPr>
            <a:spLocks noGrp="1"/>
          </p:cNvSpPr>
          <p:nvPr>
            <p:ph type="sldNum" sz="quarter" idx="12"/>
          </p:nvPr>
        </p:nvSpPr>
        <p:spPr/>
        <p:txBody>
          <a:bodyPr/>
          <a:lstStyle/>
          <a:p>
            <a:fld id="{4FAB73BC-B049-4115-A692-8D63A059BFB8}" type="slidenum">
              <a:rPr lang="en-US" smtClean="0"/>
              <a:t>33</a:t>
            </a:fld>
            <a:endParaRPr lang="en-US" dirty="0"/>
          </a:p>
        </p:txBody>
      </p:sp>
    </p:spTree>
    <p:extLst>
      <p:ext uri="{BB962C8B-B14F-4D97-AF65-F5344CB8AC3E}">
        <p14:creationId xmlns:p14="http://schemas.microsoft.com/office/powerpoint/2010/main" val="2245362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211999" y="408806"/>
            <a:ext cx="2167963" cy="693161"/>
          </a:xfrm>
        </p:spPr>
        <p:txBody>
          <a:bodyPr>
            <a:normAutofit fontScale="90000"/>
          </a:bodyPr>
          <a:lstStyle/>
          <a:p>
            <a:r>
              <a:rPr lang="fr-FR" sz="2200" dirty="0"/>
              <a:t>Partie 1</a:t>
            </a:r>
            <a:r>
              <a:rPr lang="fr-FR" dirty="0"/>
              <a:t>	</a:t>
            </a:r>
          </a:p>
        </p:txBody>
      </p:sp>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9" name="Image 8" descr="Une image contenant capture d’écran&#10;&#10;Description générée automatiquement">
            <a:extLst>
              <a:ext uri="{FF2B5EF4-FFF2-40B4-BE49-F238E27FC236}">
                <a16:creationId xmlns:a16="http://schemas.microsoft.com/office/drawing/2014/main" id="{2AE35BEC-8E41-D44F-8606-06E5A2BF7A1E}"/>
              </a:ext>
            </a:extLst>
          </p:cNvPr>
          <p:cNvPicPr>
            <a:picLocks noChangeAspect="1"/>
          </p:cNvPicPr>
          <p:nvPr/>
        </p:nvPicPr>
        <p:blipFill rotWithShape="1">
          <a:blip r:embed="rId3">
            <a:extLst>
              <a:ext uri="{28A0092B-C50C-407E-A947-70E740481C1C}">
                <a14:useLocalDpi xmlns:a14="http://schemas.microsoft.com/office/drawing/2010/main" val="0"/>
              </a:ext>
            </a:extLst>
          </a:blip>
          <a:srcRect l="7910" r="16179"/>
          <a:stretch/>
        </p:blipFill>
        <p:spPr>
          <a:xfrm>
            <a:off x="5382199" y="1101967"/>
            <a:ext cx="5542401" cy="5117858"/>
          </a:xfrm>
          <a:prstGeom prst="rect">
            <a:avLst/>
          </a:prstGeom>
        </p:spPr>
      </p:pic>
      <p:pic>
        <p:nvPicPr>
          <p:cNvPr id="20" name="Image 19" descr="Une image contenant capture d’écran&#10;&#10;Description générée automatiquement">
            <a:extLst>
              <a:ext uri="{FF2B5EF4-FFF2-40B4-BE49-F238E27FC236}">
                <a16:creationId xmlns:a16="http://schemas.microsoft.com/office/drawing/2014/main" id="{15E6464D-37A8-F84F-91EB-1D7110FC56D5}"/>
              </a:ext>
            </a:extLst>
          </p:cNvPr>
          <p:cNvPicPr>
            <a:picLocks noChangeAspect="1"/>
          </p:cNvPicPr>
          <p:nvPr/>
        </p:nvPicPr>
        <p:blipFill rotWithShape="1">
          <a:blip r:embed="rId4">
            <a:extLst>
              <a:ext uri="{28A0092B-C50C-407E-A947-70E740481C1C}">
                <a14:useLocalDpi xmlns:a14="http://schemas.microsoft.com/office/drawing/2010/main" val="0"/>
              </a:ext>
            </a:extLst>
          </a:blip>
          <a:srcRect l="7969" r="18468" b="4761"/>
          <a:stretch/>
        </p:blipFill>
        <p:spPr>
          <a:xfrm>
            <a:off x="135153" y="955006"/>
            <a:ext cx="5421698" cy="5398851"/>
          </a:xfrm>
          <a:prstGeom prst="rect">
            <a:avLst/>
          </a:prstGeom>
        </p:spPr>
      </p:pic>
      <p:sp>
        <p:nvSpPr>
          <p:cNvPr id="21" name="Title 1">
            <a:extLst>
              <a:ext uri="{FF2B5EF4-FFF2-40B4-BE49-F238E27FC236}">
                <a16:creationId xmlns:a16="http://schemas.microsoft.com/office/drawing/2014/main" id="{7CA0AFD3-4D42-8449-B1F6-830AD496DD28}"/>
              </a:ext>
            </a:extLst>
          </p:cNvPr>
          <p:cNvSpPr txBox="1">
            <a:spLocks/>
          </p:cNvSpPr>
          <p:nvPr/>
        </p:nvSpPr>
        <p:spPr>
          <a:xfrm>
            <a:off x="5911785" y="472673"/>
            <a:ext cx="2167963" cy="69316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200" dirty="0"/>
              <a:t>Partie 2</a:t>
            </a:r>
            <a:r>
              <a:rPr lang="fr-FR" dirty="0"/>
              <a:t>	</a:t>
            </a:r>
          </a:p>
        </p:txBody>
      </p:sp>
      <p:sp>
        <p:nvSpPr>
          <p:cNvPr id="25" name="Rectangle 24">
            <a:extLst>
              <a:ext uri="{FF2B5EF4-FFF2-40B4-BE49-F238E27FC236}">
                <a16:creationId xmlns:a16="http://schemas.microsoft.com/office/drawing/2014/main" id="{833306CF-428F-2349-AFD7-94BF235EB31E}"/>
              </a:ext>
            </a:extLst>
          </p:cNvPr>
          <p:cNvSpPr/>
          <p:nvPr/>
        </p:nvSpPr>
        <p:spPr>
          <a:xfrm>
            <a:off x="1165792" y="2746863"/>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4FD73C7E-C49C-8741-9A0A-5A084BC9677C}"/>
              </a:ext>
            </a:extLst>
          </p:cNvPr>
          <p:cNvSpPr/>
          <p:nvPr/>
        </p:nvSpPr>
        <p:spPr>
          <a:xfrm>
            <a:off x="1165792" y="3059580"/>
            <a:ext cx="847076" cy="16086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582D216C-BF02-1647-BA17-276306FC6C9A}"/>
              </a:ext>
            </a:extLst>
          </p:cNvPr>
          <p:cNvSpPr/>
          <p:nvPr/>
        </p:nvSpPr>
        <p:spPr>
          <a:xfrm>
            <a:off x="1208343" y="3220445"/>
            <a:ext cx="982653" cy="20008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68A27FC4-9129-B544-B523-7D9E5020EE12}"/>
              </a:ext>
            </a:extLst>
          </p:cNvPr>
          <p:cNvSpPr/>
          <p:nvPr/>
        </p:nvSpPr>
        <p:spPr>
          <a:xfrm>
            <a:off x="1267400" y="3855226"/>
            <a:ext cx="92359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9861DF08-37DF-5A40-9192-AD9BBFE8794F}"/>
              </a:ext>
            </a:extLst>
          </p:cNvPr>
          <p:cNvSpPr/>
          <p:nvPr/>
        </p:nvSpPr>
        <p:spPr>
          <a:xfrm>
            <a:off x="1822482" y="5277334"/>
            <a:ext cx="923595"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33">
            <a:extLst>
              <a:ext uri="{FF2B5EF4-FFF2-40B4-BE49-F238E27FC236}">
                <a16:creationId xmlns:a16="http://schemas.microsoft.com/office/drawing/2014/main" id="{FE9024BB-7C70-0242-BCA9-E21869877E8E}"/>
              </a:ext>
            </a:extLst>
          </p:cNvPr>
          <p:cNvSpPr/>
          <p:nvPr/>
        </p:nvSpPr>
        <p:spPr>
          <a:xfrm>
            <a:off x="7109392" y="1722396"/>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a:extLst>
              <a:ext uri="{FF2B5EF4-FFF2-40B4-BE49-F238E27FC236}">
                <a16:creationId xmlns:a16="http://schemas.microsoft.com/office/drawing/2014/main" id="{FC1C3B1A-0802-BE47-8846-7C9713FF8326}"/>
              </a:ext>
            </a:extLst>
          </p:cNvPr>
          <p:cNvSpPr/>
          <p:nvPr/>
        </p:nvSpPr>
        <p:spPr>
          <a:xfrm>
            <a:off x="7217211" y="2037177"/>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a:extLst>
              <a:ext uri="{FF2B5EF4-FFF2-40B4-BE49-F238E27FC236}">
                <a16:creationId xmlns:a16="http://schemas.microsoft.com/office/drawing/2014/main" id="{5D9B2252-B55F-E44D-BDB2-3C23599D20EA}"/>
              </a:ext>
            </a:extLst>
          </p:cNvPr>
          <p:cNvSpPr/>
          <p:nvPr/>
        </p:nvSpPr>
        <p:spPr>
          <a:xfrm>
            <a:off x="7200277" y="2341979"/>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4D58F164-2EDF-D643-AB24-CF448CB3E690}"/>
              </a:ext>
            </a:extLst>
          </p:cNvPr>
          <p:cNvSpPr/>
          <p:nvPr/>
        </p:nvSpPr>
        <p:spPr>
          <a:xfrm>
            <a:off x="6836375" y="2969097"/>
            <a:ext cx="1356597" cy="116263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a:extLst>
              <a:ext uri="{FF2B5EF4-FFF2-40B4-BE49-F238E27FC236}">
                <a16:creationId xmlns:a16="http://schemas.microsoft.com/office/drawing/2014/main" id="{E32F3968-514C-0240-BEEB-F38D7E04751B}"/>
              </a:ext>
            </a:extLst>
          </p:cNvPr>
          <p:cNvSpPr/>
          <p:nvPr/>
        </p:nvSpPr>
        <p:spPr>
          <a:xfrm>
            <a:off x="7475383" y="4708492"/>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Title 3">
            <a:extLst>
              <a:ext uri="{FF2B5EF4-FFF2-40B4-BE49-F238E27FC236}">
                <a16:creationId xmlns:a16="http://schemas.microsoft.com/office/drawing/2014/main" id="{9ED7F104-FDDA-4E0D-B241-8347D02FE4DF}"/>
              </a:ext>
            </a:extLst>
          </p:cNvPr>
          <p:cNvSpPr txBox="1">
            <a:spLocks/>
          </p:cNvSpPr>
          <p:nvPr/>
        </p:nvSpPr>
        <p:spPr>
          <a:xfrm>
            <a:off x="2099700" y="-327456"/>
            <a:ext cx="108664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&lt;div&gt; fiche d’autorité</a:t>
            </a:r>
          </a:p>
        </p:txBody>
      </p:sp>
      <p:sp>
        <p:nvSpPr>
          <p:cNvPr id="3" name="Espace réservé du numéro de diapositive 2">
            <a:extLst>
              <a:ext uri="{FF2B5EF4-FFF2-40B4-BE49-F238E27FC236}">
                <a16:creationId xmlns:a16="http://schemas.microsoft.com/office/drawing/2014/main" id="{0F61D7E8-9AF2-4BB3-8D35-38382A4DC9A5}"/>
              </a:ext>
            </a:extLst>
          </p:cNvPr>
          <p:cNvSpPr>
            <a:spLocks noGrp="1"/>
          </p:cNvSpPr>
          <p:nvPr>
            <p:ph type="sldNum" sz="quarter" idx="12"/>
          </p:nvPr>
        </p:nvSpPr>
        <p:spPr/>
        <p:txBody>
          <a:bodyPr/>
          <a:lstStyle/>
          <a:p>
            <a:fld id="{4FAB73BC-B049-4115-A692-8D63A059BFB8}" type="slidenum">
              <a:rPr lang="en-US" smtClean="0"/>
              <a:t>34</a:t>
            </a:fld>
            <a:endParaRPr lang="en-US" dirty="0"/>
          </a:p>
        </p:txBody>
      </p:sp>
    </p:spTree>
    <p:extLst>
      <p:ext uri="{BB962C8B-B14F-4D97-AF65-F5344CB8AC3E}">
        <p14:creationId xmlns:p14="http://schemas.microsoft.com/office/powerpoint/2010/main" val="1415773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capture d’écran&#10;&#10;Description générée automatiquement">
            <a:extLst>
              <a:ext uri="{FF2B5EF4-FFF2-40B4-BE49-F238E27FC236}">
                <a16:creationId xmlns:a16="http://schemas.microsoft.com/office/drawing/2014/main" id="{D898DE3F-7577-CD4B-AEE6-10636CA7ECF6}"/>
              </a:ext>
            </a:extLst>
          </p:cNvPr>
          <p:cNvPicPr>
            <a:picLocks noChangeAspect="1"/>
          </p:cNvPicPr>
          <p:nvPr/>
        </p:nvPicPr>
        <p:blipFill rotWithShape="1">
          <a:blip r:embed="rId2">
            <a:extLst>
              <a:ext uri="{28A0092B-C50C-407E-A947-70E740481C1C}">
                <a14:useLocalDpi xmlns:a14="http://schemas.microsoft.com/office/drawing/2010/main" val="0"/>
              </a:ext>
            </a:extLst>
          </a:blip>
          <a:srcRect l="7708" b="41810"/>
          <a:stretch/>
        </p:blipFill>
        <p:spPr>
          <a:xfrm>
            <a:off x="297916" y="1421899"/>
            <a:ext cx="8467477" cy="4373239"/>
          </a:xfrm>
          <a:prstGeom prst="rect">
            <a:avLst/>
          </a:prstGeom>
        </p:spPr>
      </p:pic>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10" name="Parenthèse fermante 9">
            <a:extLst>
              <a:ext uri="{FF2B5EF4-FFF2-40B4-BE49-F238E27FC236}">
                <a16:creationId xmlns:a16="http://schemas.microsoft.com/office/drawing/2014/main" id="{7E621B47-B5EF-DF45-8294-2BB4A9F402C7}"/>
              </a:ext>
            </a:extLst>
          </p:cNvPr>
          <p:cNvSpPr/>
          <p:nvPr/>
        </p:nvSpPr>
        <p:spPr>
          <a:xfrm>
            <a:off x="8678754" y="3217604"/>
            <a:ext cx="86639" cy="2577533"/>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24" name="ZoneTexte 23">
            <a:extLst>
              <a:ext uri="{FF2B5EF4-FFF2-40B4-BE49-F238E27FC236}">
                <a16:creationId xmlns:a16="http://schemas.microsoft.com/office/drawing/2014/main" id="{AC75B4F0-BAF2-E742-ADEF-6CD60C37A2D7}"/>
              </a:ext>
            </a:extLst>
          </p:cNvPr>
          <p:cNvSpPr txBox="1"/>
          <p:nvPr/>
        </p:nvSpPr>
        <p:spPr>
          <a:xfrm>
            <a:off x="8900928" y="3906205"/>
            <a:ext cx="1790875" cy="1200329"/>
          </a:xfrm>
          <a:prstGeom prst="rect">
            <a:avLst/>
          </a:prstGeom>
          <a:noFill/>
        </p:spPr>
        <p:txBody>
          <a:bodyPr wrap="none" rtlCol="0">
            <a:spAutoFit/>
          </a:bodyPr>
          <a:lstStyle/>
          <a:p>
            <a:r>
              <a:rPr lang="fr-FR" dirty="0"/>
              <a:t>Contenu de la</a:t>
            </a:r>
          </a:p>
          <a:p>
            <a:r>
              <a:rPr lang="fr-FR" dirty="0"/>
              <a:t>biographie dans </a:t>
            </a:r>
          </a:p>
          <a:p>
            <a:r>
              <a:rPr lang="fr-FR" dirty="0"/>
              <a:t>des balises &lt;p&gt;</a:t>
            </a:r>
          </a:p>
          <a:p>
            <a:r>
              <a:rPr lang="fr-FR" dirty="0"/>
              <a:t>(paragraphe) </a:t>
            </a:r>
          </a:p>
        </p:txBody>
      </p:sp>
      <p:cxnSp>
        <p:nvCxnSpPr>
          <p:cNvPr id="12" name="Connecteur droit avec flèche 11">
            <a:extLst>
              <a:ext uri="{FF2B5EF4-FFF2-40B4-BE49-F238E27FC236}">
                <a16:creationId xmlns:a16="http://schemas.microsoft.com/office/drawing/2014/main" id="{4781998F-54E9-4040-80CC-2C6E6822C2F9}"/>
              </a:ext>
            </a:extLst>
          </p:cNvPr>
          <p:cNvCxnSpPr/>
          <p:nvPr/>
        </p:nvCxnSpPr>
        <p:spPr>
          <a:xfrm flipV="1">
            <a:off x="4531654" y="1778696"/>
            <a:ext cx="3196905" cy="42588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Connecteur droit avec flèche 13">
            <a:extLst>
              <a:ext uri="{FF2B5EF4-FFF2-40B4-BE49-F238E27FC236}">
                <a16:creationId xmlns:a16="http://schemas.microsoft.com/office/drawing/2014/main" id="{815F8E10-34D5-E349-8473-1C87DD55BE13}"/>
              </a:ext>
            </a:extLst>
          </p:cNvPr>
          <p:cNvCxnSpPr>
            <a:cxnSpLocks/>
          </p:cNvCxnSpPr>
          <p:nvPr/>
        </p:nvCxnSpPr>
        <p:spPr>
          <a:xfrm>
            <a:off x="7991605" y="2342367"/>
            <a:ext cx="99299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0" name="Connecteur droit avec flèche 19">
            <a:extLst>
              <a:ext uri="{FF2B5EF4-FFF2-40B4-BE49-F238E27FC236}">
                <a16:creationId xmlns:a16="http://schemas.microsoft.com/office/drawing/2014/main" id="{2CA19BE2-168A-DD4D-89D0-C1F1FE723CF4}"/>
              </a:ext>
            </a:extLst>
          </p:cNvPr>
          <p:cNvCxnSpPr>
            <a:cxnSpLocks/>
          </p:cNvCxnSpPr>
          <p:nvPr/>
        </p:nvCxnSpPr>
        <p:spPr>
          <a:xfrm>
            <a:off x="2768252" y="2504983"/>
            <a:ext cx="3983277" cy="275795"/>
          </a:xfrm>
          <a:prstGeom prst="straightConnector1">
            <a:avLst/>
          </a:prstGeom>
          <a:ln>
            <a:solidFill>
              <a:srgbClr val="7030A0"/>
            </a:solidFill>
            <a:tailEnd type="triangle"/>
          </a:ln>
        </p:spPr>
        <p:style>
          <a:lnRef idx="3">
            <a:schemeClr val="accent6"/>
          </a:lnRef>
          <a:fillRef idx="0">
            <a:schemeClr val="accent6"/>
          </a:fillRef>
          <a:effectRef idx="2">
            <a:schemeClr val="accent6"/>
          </a:effectRef>
          <a:fontRef idx="minor">
            <a:schemeClr val="tx1"/>
          </a:fontRef>
        </p:style>
      </p:cxnSp>
      <p:cxnSp>
        <p:nvCxnSpPr>
          <p:cNvPr id="25" name="Connecteur droit 24">
            <a:extLst>
              <a:ext uri="{FF2B5EF4-FFF2-40B4-BE49-F238E27FC236}">
                <a16:creationId xmlns:a16="http://schemas.microsoft.com/office/drawing/2014/main" id="{0D57B948-A779-8C46-BF27-6DEAF8AAC942}"/>
              </a:ext>
            </a:extLst>
          </p:cNvPr>
          <p:cNvCxnSpPr/>
          <p:nvPr/>
        </p:nvCxnSpPr>
        <p:spPr>
          <a:xfrm>
            <a:off x="1026174" y="2580361"/>
            <a:ext cx="1742078" cy="0"/>
          </a:xfrm>
          <a:prstGeom prst="line">
            <a:avLst/>
          </a:prstGeom>
          <a:ln>
            <a:solidFill>
              <a:srgbClr val="7030A0"/>
            </a:solidFill>
          </a:ln>
        </p:spPr>
        <p:style>
          <a:lnRef idx="2">
            <a:schemeClr val="accent4"/>
          </a:lnRef>
          <a:fillRef idx="0">
            <a:schemeClr val="accent4"/>
          </a:fillRef>
          <a:effectRef idx="1">
            <a:schemeClr val="accent4"/>
          </a:effectRef>
          <a:fontRef idx="minor">
            <a:schemeClr val="tx1"/>
          </a:fontRef>
        </p:style>
      </p:cxnSp>
      <p:cxnSp>
        <p:nvCxnSpPr>
          <p:cNvPr id="31" name="Connecteur droit 30">
            <a:extLst>
              <a:ext uri="{FF2B5EF4-FFF2-40B4-BE49-F238E27FC236}">
                <a16:creationId xmlns:a16="http://schemas.microsoft.com/office/drawing/2014/main" id="{62730557-8789-9B4E-A2FD-BE3B63288CC2}"/>
              </a:ext>
            </a:extLst>
          </p:cNvPr>
          <p:cNvCxnSpPr>
            <a:cxnSpLocks/>
          </p:cNvCxnSpPr>
          <p:nvPr/>
        </p:nvCxnSpPr>
        <p:spPr>
          <a:xfrm>
            <a:off x="5099221" y="2394558"/>
            <a:ext cx="289238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32" name="Connecteur droit 31">
            <a:extLst>
              <a:ext uri="{FF2B5EF4-FFF2-40B4-BE49-F238E27FC236}">
                <a16:creationId xmlns:a16="http://schemas.microsoft.com/office/drawing/2014/main" id="{4F5006C5-5C3A-3B43-88A1-DD60E5849B1C}"/>
              </a:ext>
            </a:extLst>
          </p:cNvPr>
          <p:cNvCxnSpPr>
            <a:cxnSpLocks/>
          </p:cNvCxnSpPr>
          <p:nvPr/>
        </p:nvCxnSpPr>
        <p:spPr>
          <a:xfrm>
            <a:off x="3333051" y="2394558"/>
            <a:ext cx="1504125" cy="0"/>
          </a:xfrm>
          <a:prstGeom prst="line">
            <a:avLst/>
          </a:prstGeom>
        </p:spPr>
        <p:style>
          <a:lnRef idx="2">
            <a:schemeClr val="accent5"/>
          </a:lnRef>
          <a:fillRef idx="0">
            <a:schemeClr val="accent5"/>
          </a:fillRef>
          <a:effectRef idx="1">
            <a:schemeClr val="accent5"/>
          </a:effectRef>
          <a:fontRef idx="minor">
            <a:schemeClr val="tx1"/>
          </a:fontRef>
        </p:style>
      </p:cxnSp>
      <p:sp>
        <p:nvSpPr>
          <p:cNvPr id="34" name="ZoneTexte 33">
            <a:extLst>
              <a:ext uri="{FF2B5EF4-FFF2-40B4-BE49-F238E27FC236}">
                <a16:creationId xmlns:a16="http://schemas.microsoft.com/office/drawing/2014/main" id="{56D79BF8-08EA-8347-A947-7EC9E4F29750}"/>
              </a:ext>
            </a:extLst>
          </p:cNvPr>
          <p:cNvSpPr txBox="1"/>
          <p:nvPr/>
        </p:nvSpPr>
        <p:spPr>
          <a:xfrm>
            <a:off x="7728559" y="1516218"/>
            <a:ext cx="1140056" cy="369332"/>
          </a:xfrm>
          <a:prstGeom prst="rect">
            <a:avLst/>
          </a:prstGeom>
          <a:noFill/>
        </p:spPr>
        <p:txBody>
          <a:bodyPr wrap="none" rtlCol="0">
            <a:spAutoFit/>
          </a:bodyPr>
          <a:lstStyle/>
          <a:p>
            <a:r>
              <a:rPr lang="fr-FR" dirty="0"/>
              <a:t>La source</a:t>
            </a:r>
          </a:p>
        </p:txBody>
      </p:sp>
      <p:sp>
        <p:nvSpPr>
          <p:cNvPr id="35" name="ZoneTexte 34">
            <a:extLst>
              <a:ext uri="{FF2B5EF4-FFF2-40B4-BE49-F238E27FC236}">
                <a16:creationId xmlns:a16="http://schemas.microsoft.com/office/drawing/2014/main" id="{B6F94C57-DDDF-D049-84E3-52A53653EF55}"/>
              </a:ext>
            </a:extLst>
          </p:cNvPr>
          <p:cNvSpPr txBox="1"/>
          <p:nvPr/>
        </p:nvSpPr>
        <p:spPr>
          <a:xfrm>
            <a:off x="8984598" y="2135651"/>
            <a:ext cx="1553310" cy="369332"/>
          </a:xfrm>
          <a:prstGeom prst="rect">
            <a:avLst/>
          </a:prstGeom>
          <a:noFill/>
        </p:spPr>
        <p:txBody>
          <a:bodyPr wrap="none" rtlCol="0">
            <a:spAutoFit/>
          </a:bodyPr>
          <a:lstStyle/>
          <a:p>
            <a:r>
              <a:rPr lang="fr-FR" dirty="0"/>
              <a:t>L’adresse web</a:t>
            </a:r>
          </a:p>
        </p:txBody>
      </p:sp>
      <p:sp>
        <p:nvSpPr>
          <p:cNvPr id="37" name="ZoneTexte 36">
            <a:extLst>
              <a:ext uri="{FF2B5EF4-FFF2-40B4-BE49-F238E27FC236}">
                <a16:creationId xmlns:a16="http://schemas.microsoft.com/office/drawing/2014/main" id="{7696300D-FFFD-F349-85CD-97C4BE2544B4}"/>
              </a:ext>
            </a:extLst>
          </p:cNvPr>
          <p:cNvSpPr txBox="1"/>
          <p:nvPr/>
        </p:nvSpPr>
        <p:spPr>
          <a:xfrm>
            <a:off x="6735569" y="2592887"/>
            <a:ext cx="3666388" cy="369332"/>
          </a:xfrm>
          <a:prstGeom prst="rect">
            <a:avLst/>
          </a:prstGeom>
          <a:noFill/>
        </p:spPr>
        <p:txBody>
          <a:bodyPr wrap="none" rtlCol="0">
            <a:spAutoFit/>
          </a:bodyPr>
          <a:lstStyle/>
          <a:p>
            <a:r>
              <a:rPr lang="fr-FR" dirty="0"/>
              <a:t>Le nom de l’auteur de la biographie</a:t>
            </a:r>
          </a:p>
        </p:txBody>
      </p:sp>
      <p:sp>
        <p:nvSpPr>
          <p:cNvPr id="5" name="Title 4">
            <a:extLst>
              <a:ext uri="{FF2B5EF4-FFF2-40B4-BE49-F238E27FC236}">
                <a16:creationId xmlns:a16="http://schemas.microsoft.com/office/drawing/2014/main" id="{D4EF7F93-B071-49AC-99F8-B1E2CCB0524C}"/>
              </a:ext>
            </a:extLst>
          </p:cNvPr>
          <p:cNvSpPr>
            <a:spLocks noGrp="1"/>
          </p:cNvSpPr>
          <p:nvPr>
            <p:ph type="title"/>
          </p:nvPr>
        </p:nvSpPr>
        <p:spPr/>
        <p:txBody>
          <a:bodyPr/>
          <a:lstStyle/>
          <a:p>
            <a:r>
              <a:rPr lang="fr-FR" dirty="0"/>
              <a:t>&lt;div&gt; bio</a:t>
            </a:r>
          </a:p>
        </p:txBody>
      </p:sp>
      <p:sp>
        <p:nvSpPr>
          <p:cNvPr id="2" name="Espace réservé du numéro de diapositive 1">
            <a:extLst>
              <a:ext uri="{FF2B5EF4-FFF2-40B4-BE49-F238E27FC236}">
                <a16:creationId xmlns:a16="http://schemas.microsoft.com/office/drawing/2014/main" id="{4EA5FFDA-F01F-47DD-A19F-7808BB8018B7}"/>
              </a:ext>
            </a:extLst>
          </p:cNvPr>
          <p:cNvSpPr>
            <a:spLocks noGrp="1"/>
          </p:cNvSpPr>
          <p:nvPr>
            <p:ph type="sldNum" sz="quarter" idx="12"/>
          </p:nvPr>
        </p:nvSpPr>
        <p:spPr/>
        <p:txBody>
          <a:bodyPr/>
          <a:lstStyle/>
          <a:p>
            <a:fld id="{4FAB73BC-B049-4115-A692-8D63A059BFB8}" type="slidenum">
              <a:rPr lang="en-US" smtClean="0"/>
              <a:t>35</a:t>
            </a:fld>
            <a:endParaRPr lang="en-US" dirty="0"/>
          </a:p>
        </p:txBody>
      </p:sp>
    </p:spTree>
    <p:extLst>
      <p:ext uri="{BB962C8B-B14F-4D97-AF65-F5344CB8AC3E}">
        <p14:creationId xmlns:p14="http://schemas.microsoft.com/office/powerpoint/2010/main" val="643961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capture d’écran&#10;&#10;Description générée automatiquement">
            <a:extLst>
              <a:ext uri="{FF2B5EF4-FFF2-40B4-BE49-F238E27FC236}">
                <a16:creationId xmlns:a16="http://schemas.microsoft.com/office/drawing/2014/main" id="{9C5CAA3F-D303-3043-B2A3-B65454C7A7CC}"/>
              </a:ext>
            </a:extLst>
          </p:cNvPr>
          <p:cNvPicPr>
            <a:picLocks noChangeAspect="1"/>
          </p:cNvPicPr>
          <p:nvPr/>
        </p:nvPicPr>
        <p:blipFill rotWithShape="1">
          <a:blip r:embed="rId2">
            <a:extLst>
              <a:ext uri="{28A0092B-C50C-407E-A947-70E740481C1C}">
                <a14:useLocalDpi xmlns:a14="http://schemas.microsoft.com/office/drawing/2010/main" val="0"/>
              </a:ext>
            </a:extLst>
          </a:blip>
          <a:srcRect l="8717"/>
          <a:stretch/>
        </p:blipFill>
        <p:spPr>
          <a:xfrm>
            <a:off x="739507" y="292279"/>
            <a:ext cx="6598186" cy="6273441"/>
          </a:xfrm>
          <a:prstGeom prst="rect">
            <a:avLst/>
          </a:prstGeom>
        </p:spPr>
      </p:pic>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cxnSp>
        <p:nvCxnSpPr>
          <p:cNvPr id="21" name="Connecteur droit avec flèche 20">
            <a:extLst>
              <a:ext uri="{FF2B5EF4-FFF2-40B4-BE49-F238E27FC236}">
                <a16:creationId xmlns:a16="http://schemas.microsoft.com/office/drawing/2014/main" id="{CEEFAB77-CE1A-8A4E-B663-9743EEFE3FC8}"/>
              </a:ext>
            </a:extLst>
          </p:cNvPr>
          <p:cNvCxnSpPr>
            <a:cxnSpLocks/>
          </p:cNvCxnSpPr>
          <p:nvPr/>
        </p:nvCxnSpPr>
        <p:spPr>
          <a:xfrm>
            <a:off x="4390103" y="1128207"/>
            <a:ext cx="3569110" cy="29747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Connecteur droit 21">
            <a:extLst>
              <a:ext uri="{FF2B5EF4-FFF2-40B4-BE49-F238E27FC236}">
                <a16:creationId xmlns:a16="http://schemas.microsoft.com/office/drawing/2014/main" id="{1FF713B4-842F-1045-AC94-E721291AEDF9}"/>
              </a:ext>
            </a:extLst>
          </p:cNvPr>
          <p:cNvCxnSpPr>
            <a:cxnSpLocks/>
          </p:cNvCxnSpPr>
          <p:nvPr/>
        </p:nvCxnSpPr>
        <p:spPr>
          <a:xfrm>
            <a:off x="3288890" y="1096705"/>
            <a:ext cx="1337187" cy="0"/>
          </a:xfrm>
          <a:prstGeom prst="line">
            <a:avLst/>
          </a:prstGeom>
        </p:spPr>
        <p:style>
          <a:lnRef idx="2">
            <a:schemeClr val="accent5"/>
          </a:lnRef>
          <a:fillRef idx="0">
            <a:schemeClr val="accent5"/>
          </a:fillRef>
          <a:effectRef idx="1">
            <a:schemeClr val="accent5"/>
          </a:effectRef>
          <a:fontRef idx="minor">
            <a:schemeClr val="tx1"/>
          </a:fontRef>
        </p:style>
      </p:cxnSp>
      <p:sp>
        <p:nvSpPr>
          <p:cNvPr id="23" name="ZoneTexte 22">
            <a:extLst>
              <a:ext uri="{FF2B5EF4-FFF2-40B4-BE49-F238E27FC236}">
                <a16:creationId xmlns:a16="http://schemas.microsoft.com/office/drawing/2014/main" id="{A288960E-68AB-854F-A7FD-05235A07959E}"/>
              </a:ext>
            </a:extLst>
          </p:cNvPr>
          <p:cNvSpPr txBox="1"/>
          <p:nvPr/>
        </p:nvSpPr>
        <p:spPr>
          <a:xfrm>
            <a:off x="7927744" y="1241016"/>
            <a:ext cx="1140056" cy="369332"/>
          </a:xfrm>
          <a:prstGeom prst="rect">
            <a:avLst/>
          </a:prstGeom>
          <a:noFill/>
        </p:spPr>
        <p:txBody>
          <a:bodyPr wrap="none" rtlCol="0">
            <a:spAutoFit/>
          </a:bodyPr>
          <a:lstStyle/>
          <a:p>
            <a:r>
              <a:rPr lang="fr-FR" dirty="0"/>
              <a:t>La source</a:t>
            </a:r>
          </a:p>
        </p:txBody>
      </p:sp>
      <p:cxnSp>
        <p:nvCxnSpPr>
          <p:cNvPr id="26" name="Connecteur droit avec flèche 25">
            <a:extLst>
              <a:ext uri="{FF2B5EF4-FFF2-40B4-BE49-F238E27FC236}">
                <a16:creationId xmlns:a16="http://schemas.microsoft.com/office/drawing/2014/main" id="{B368F4BF-F4B6-A641-BB74-BCDA7322C204}"/>
              </a:ext>
            </a:extLst>
          </p:cNvPr>
          <p:cNvCxnSpPr>
            <a:cxnSpLocks/>
          </p:cNvCxnSpPr>
          <p:nvPr/>
        </p:nvCxnSpPr>
        <p:spPr>
          <a:xfrm>
            <a:off x="7337693" y="1016742"/>
            <a:ext cx="99299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7" name="Connecteur droit 26">
            <a:extLst>
              <a:ext uri="{FF2B5EF4-FFF2-40B4-BE49-F238E27FC236}">
                <a16:creationId xmlns:a16="http://schemas.microsoft.com/office/drawing/2014/main" id="{1B8B2F1E-FCBC-8947-A5B6-EB429026744D}"/>
              </a:ext>
            </a:extLst>
          </p:cNvPr>
          <p:cNvCxnSpPr>
            <a:cxnSpLocks/>
          </p:cNvCxnSpPr>
          <p:nvPr/>
        </p:nvCxnSpPr>
        <p:spPr>
          <a:xfrm>
            <a:off x="4725223" y="1088598"/>
            <a:ext cx="2506403" cy="0"/>
          </a:xfrm>
          <a:prstGeom prst="line">
            <a:avLst/>
          </a:prstGeom>
        </p:spPr>
        <p:style>
          <a:lnRef idx="2">
            <a:schemeClr val="accent2"/>
          </a:lnRef>
          <a:fillRef idx="0">
            <a:schemeClr val="accent2"/>
          </a:fillRef>
          <a:effectRef idx="1">
            <a:schemeClr val="accent2"/>
          </a:effectRef>
          <a:fontRef idx="minor">
            <a:schemeClr val="tx1"/>
          </a:fontRef>
        </p:style>
      </p:cxnSp>
      <p:sp>
        <p:nvSpPr>
          <p:cNvPr id="28" name="ZoneTexte 27">
            <a:extLst>
              <a:ext uri="{FF2B5EF4-FFF2-40B4-BE49-F238E27FC236}">
                <a16:creationId xmlns:a16="http://schemas.microsoft.com/office/drawing/2014/main" id="{A48FA271-7EDE-DA4E-9966-CE4B25EEFF15}"/>
              </a:ext>
            </a:extLst>
          </p:cNvPr>
          <p:cNvSpPr txBox="1"/>
          <p:nvPr/>
        </p:nvSpPr>
        <p:spPr>
          <a:xfrm>
            <a:off x="8344592" y="832076"/>
            <a:ext cx="1553310" cy="369332"/>
          </a:xfrm>
          <a:prstGeom prst="rect">
            <a:avLst/>
          </a:prstGeom>
          <a:noFill/>
        </p:spPr>
        <p:txBody>
          <a:bodyPr wrap="none" rtlCol="0">
            <a:spAutoFit/>
          </a:bodyPr>
          <a:lstStyle/>
          <a:p>
            <a:r>
              <a:rPr lang="fr-FR" dirty="0"/>
              <a:t>L’adresse web</a:t>
            </a:r>
          </a:p>
        </p:txBody>
      </p:sp>
      <p:sp>
        <p:nvSpPr>
          <p:cNvPr id="33" name="Rectangle 32">
            <a:extLst>
              <a:ext uri="{FF2B5EF4-FFF2-40B4-BE49-F238E27FC236}">
                <a16:creationId xmlns:a16="http://schemas.microsoft.com/office/drawing/2014/main" id="{52C7EB17-EA48-914E-B807-AB835A6CCEED}"/>
              </a:ext>
            </a:extLst>
          </p:cNvPr>
          <p:cNvSpPr/>
          <p:nvPr/>
        </p:nvSpPr>
        <p:spPr>
          <a:xfrm>
            <a:off x="1356631" y="1076862"/>
            <a:ext cx="565575" cy="20008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a:extLst>
              <a:ext uri="{FF2B5EF4-FFF2-40B4-BE49-F238E27FC236}">
                <a16:creationId xmlns:a16="http://schemas.microsoft.com/office/drawing/2014/main" id="{C0F2BA76-132B-BC4D-B3A3-1874BF61B6A7}"/>
              </a:ext>
            </a:extLst>
          </p:cNvPr>
          <p:cNvSpPr/>
          <p:nvPr/>
        </p:nvSpPr>
        <p:spPr>
          <a:xfrm>
            <a:off x="4213012" y="6156273"/>
            <a:ext cx="565575" cy="20008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1" name="Connecteur droit avec flèche 40">
            <a:extLst>
              <a:ext uri="{FF2B5EF4-FFF2-40B4-BE49-F238E27FC236}">
                <a16:creationId xmlns:a16="http://schemas.microsoft.com/office/drawing/2014/main" id="{1A5BB902-37A4-A546-9A86-D8A87BC9CD9B}"/>
              </a:ext>
            </a:extLst>
          </p:cNvPr>
          <p:cNvCxnSpPr>
            <a:stCxn id="33" idx="1"/>
          </p:cNvCxnSpPr>
          <p:nvPr/>
        </p:nvCxnSpPr>
        <p:spPr>
          <a:xfrm flipH="1">
            <a:off x="835742" y="1176903"/>
            <a:ext cx="520889" cy="1143510"/>
          </a:xfrm>
          <a:prstGeom prst="straightConnector1">
            <a:avLst/>
          </a:prstGeom>
          <a:ln>
            <a:solidFill>
              <a:srgbClr val="7030A0"/>
            </a:solidFill>
            <a:tailEnd type="triangle"/>
          </a:ln>
        </p:spPr>
        <p:style>
          <a:lnRef idx="3">
            <a:schemeClr val="accent5"/>
          </a:lnRef>
          <a:fillRef idx="0">
            <a:schemeClr val="accent5"/>
          </a:fillRef>
          <a:effectRef idx="2">
            <a:schemeClr val="accent5"/>
          </a:effectRef>
          <a:fontRef idx="minor">
            <a:schemeClr val="tx1"/>
          </a:fontRef>
        </p:style>
      </p:cxnSp>
      <p:cxnSp>
        <p:nvCxnSpPr>
          <p:cNvPr id="42" name="Connecteur droit avec flèche 41">
            <a:extLst>
              <a:ext uri="{FF2B5EF4-FFF2-40B4-BE49-F238E27FC236}">
                <a16:creationId xmlns:a16="http://schemas.microsoft.com/office/drawing/2014/main" id="{9BD60B06-7D08-B24E-A22A-1D1782E9DD1C}"/>
              </a:ext>
            </a:extLst>
          </p:cNvPr>
          <p:cNvCxnSpPr>
            <a:cxnSpLocks/>
            <a:endCxn id="45" idx="2"/>
          </p:cNvCxnSpPr>
          <p:nvPr/>
        </p:nvCxnSpPr>
        <p:spPr>
          <a:xfrm flipH="1" flipV="1">
            <a:off x="722755" y="2744133"/>
            <a:ext cx="3490260" cy="3412143"/>
          </a:xfrm>
          <a:prstGeom prst="straightConnector1">
            <a:avLst/>
          </a:prstGeom>
          <a:ln>
            <a:solidFill>
              <a:srgbClr val="7030A0"/>
            </a:solidFill>
            <a:tailEnd type="triangle"/>
          </a:ln>
        </p:spPr>
        <p:style>
          <a:lnRef idx="3">
            <a:schemeClr val="accent5"/>
          </a:lnRef>
          <a:fillRef idx="0">
            <a:schemeClr val="accent5"/>
          </a:fillRef>
          <a:effectRef idx="2">
            <a:schemeClr val="accent5"/>
          </a:effectRef>
          <a:fontRef idx="minor">
            <a:schemeClr val="tx1"/>
          </a:fontRef>
        </p:style>
      </p:cxnSp>
      <p:sp>
        <p:nvSpPr>
          <p:cNvPr id="45" name="ZoneTexte 44">
            <a:extLst>
              <a:ext uri="{FF2B5EF4-FFF2-40B4-BE49-F238E27FC236}">
                <a16:creationId xmlns:a16="http://schemas.microsoft.com/office/drawing/2014/main" id="{1C64B8A9-83B3-994A-9A14-FD8F23E641EB}"/>
              </a:ext>
            </a:extLst>
          </p:cNvPr>
          <p:cNvSpPr txBox="1"/>
          <p:nvPr/>
        </p:nvSpPr>
        <p:spPr>
          <a:xfrm>
            <a:off x="64562" y="2374801"/>
            <a:ext cx="1316386" cy="369332"/>
          </a:xfrm>
          <a:prstGeom prst="rect">
            <a:avLst/>
          </a:prstGeom>
          <a:noFill/>
        </p:spPr>
        <p:txBody>
          <a:bodyPr wrap="none" rtlCol="0">
            <a:spAutoFit/>
          </a:bodyPr>
          <a:lstStyle/>
          <a:p>
            <a:r>
              <a:rPr lang="fr-FR" dirty="0"/>
              <a:t>Un numéro</a:t>
            </a:r>
          </a:p>
        </p:txBody>
      </p:sp>
      <p:cxnSp>
        <p:nvCxnSpPr>
          <p:cNvPr id="48" name="Connecteur droit avec flèche 47">
            <a:extLst>
              <a:ext uri="{FF2B5EF4-FFF2-40B4-BE49-F238E27FC236}">
                <a16:creationId xmlns:a16="http://schemas.microsoft.com/office/drawing/2014/main" id="{DC4D0E48-ED4C-EB4E-B1FB-F6122FCE4AFC}"/>
              </a:ext>
            </a:extLst>
          </p:cNvPr>
          <p:cNvCxnSpPr>
            <a:cxnSpLocks/>
          </p:cNvCxnSpPr>
          <p:nvPr/>
        </p:nvCxnSpPr>
        <p:spPr>
          <a:xfrm flipH="1">
            <a:off x="2025445" y="414112"/>
            <a:ext cx="1648329" cy="714095"/>
          </a:xfrm>
          <a:prstGeom prst="straightConnector1">
            <a:avLst/>
          </a:prstGeom>
          <a:ln w="19050">
            <a:solidFill>
              <a:srgbClr val="7030A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50" name="Parenthèse fermante 49">
            <a:extLst>
              <a:ext uri="{FF2B5EF4-FFF2-40B4-BE49-F238E27FC236}">
                <a16:creationId xmlns:a16="http://schemas.microsoft.com/office/drawing/2014/main" id="{77516F14-262E-D040-BD22-017D4A21517E}"/>
              </a:ext>
            </a:extLst>
          </p:cNvPr>
          <p:cNvSpPr/>
          <p:nvPr/>
        </p:nvSpPr>
        <p:spPr>
          <a:xfrm>
            <a:off x="7296943" y="2744133"/>
            <a:ext cx="170974" cy="3097125"/>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51" name="ZoneTexte 50">
            <a:extLst>
              <a:ext uri="{FF2B5EF4-FFF2-40B4-BE49-F238E27FC236}">
                <a16:creationId xmlns:a16="http://schemas.microsoft.com/office/drawing/2014/main" id="{01209552-335B-244C-B7AB-FC19273DC651}"/>
              </a:ext>
            </a:extLst>
          </p:cNvPr>
          <p:cNvSpPr txBox="1"/>
          <p:nvPr/>
        </p:nvSpPr>
        <p:spPr>
          <a:xfrm>
            <a:off x="7579056" y="3544080"/>
            <a:ext cx="2781555" cy="1477328"/>
          </a:xfrm>
          <a:prstGeom prst="rect">
            <a:avLst/>
          </a:prstGeom>
          <a:noFill/>
        </p:spPr>
        <p:txBody>
          <a:bodyPr wrap="square" rtlCol="0">
            <a:spAutoFit/>
          </a:bodyPr>
          <a:lstStyle/>
          <a:p>
            <a:r>
              <a:rPr lang="fr-FR" dirty="0"/>
              <a:t>Des &lt;</a:t>
            </a:r>
            <a:r>
              <a:rPr lang="fr-FR" dirty="0" err="1"/>
              <a:t>list</a:t>
            </a:r>
            <a:r>
              <a:rPr lang="fr-FR" dirty="0"/>
              <a:t>&gt; avec un attribut </a:t>
            </a:r>
            <a:r>
              <a:rPr lang="fr-FR" i="1" dirty="0" err="1"/>
              <a:t>subtype</a:t>
            </a:r>
            <a:endParaRPr lang="fr-FR" i="1" dirty="0"/>
          </a:p>
          <a:p>
            <a:r>
              <a:rPr lang="fr-FR" dirty="0"/>
              <a:t>Dans celles-ci des &lt;item&gt;</a:t>
            </a:r>
          </a:p>
          <a:p>
            <a:r>
              <a:rPr lang="fr-FR" dirty="0"/>
              <a:t>pour chaque entrée bibliographique</a:t>
            </a:r>
          </a:p>
        </p:txBody>
      </p:sp>
      <p:sp>
        <p:nvSpPr>
          <p:cNvPr id="4" name="Title 3">
            <a:extLst>
              <a:ext uri="{FF2B5EF4-FFF2-40B4-BE49-F238E27FC236}">
                <a16:creationId xmlns:a16="http://schemas.microsoft.com/office/drawing/2014/main" id="{B82B1247-4FD6-4823-8011-A59DE8FCF367}"/>
              </a:ext>
            </a:extLst>
          </p:cNvPr>
          <p:cNvSpPr>
            <a:spLocks noGrp="1"/>
          </p:cNvSpPr>
          <p:nvPr>
            <p:ph type="title"/>
          </p:nvPr>
        </p:nvSpPr>
        <p:spPr>
          <a:xfrm>
            <a:off x="7701834" y="-127711"/>
            <a:ext cx="3299778" cy="1325563"/>
          </a:xfrm>
        </p:spPr>
        <p:txBody>
          <a:bodyPr/>
          <a:lstStyle/>
          <a:p>
            <a:r>
              <a:rPr lang="fr-FR" dirty="0"/>
              <a:t>&lt;div&gt; biblio</a:t>
            </a:r>
          </a:p>
        </p:txBody>
      </p:sp>
      <p:sp>
        <p:nvSpPr>
          <p:cNvPr id="2" name="Espace réservé du numéro de diapositive 1">
            <a:extLst>
              <a:ext uri="{FF2B5EF4-FFF2-40B4-BE49-F238E27FC236}">
                <a16:creationId xmlns:a16="http://schemas.microsoft.com/office/drawing/2014/main" id="{3DD4AE22-4F43-46D5-88B1-3C2985451627}"/>
              </a:ext>
            </a:extLst>
          </p:cNvPr>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407548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9" name="Image 8" descr="Une image contenant capture d’écran&#10;&#10;Description générée automatiquement">
            <a:extLst>
              <a:ext uri="{FF2B5EF4-FFF2-40B4-BE49-F238E27FC236}">
                <a16:creationId xmlns:a16="http://schemas.microsoft.com/office/drawing/2014/main" id="{392E8D01-E57B-D440-947C-912AFEE81CF8}"/>
              </a:ext>
            </a:extLst>
          </p:cNvPr>
          <p:cNvPicPr>
            <a:picLocks noChangeAspect="1"/>
          </p:cNvPicPr>
          <p:nvPr/>
        </p:nvPicPr>
        <p:blipFill rotWithShape="1">
          <a:blip r:embed="rId3">
            <a:extLst>
              <a:ext uri="{28A0092B-C50C-407E-A947-70E740481C1C}">
                <a14:useLocalDpi xmlns:a14="http://schemas.microsoft.com/office/drawing/2010/main" val="0"/>
              </a:ext>
            </a:extLst>
          </a:blip>
          <a:srcRect l="10013"/>
          <a:stretch/>
        </p:blipFill>
        <p:spPr>
          <a:xfrm>
            <a:off x="484880" y="1863921"/>
            <a:ext cx="8728066" cy="3130158"/>
          </a:xfrm>
          <a:prstGeom prst="rect">
            <a:avLst/>
          </a:prstGeom>
        </p:spPr>
      </p:pic>
      <p:sp>
        <p:nvSpPr>
          <p:cNvPr id="10" name="Flèche vers la droite 9">
            <a:extLst>
              <a:ext uri="{FF2B5EF4-FFF2-40B4-BE49-F238E27FC236}">
                <a16:creationId xmlns:a16="http://schemas.microsoft.com/office/drawing/2014/main" id="{C3242AFD-4203-3F4A-8343-43956530CCAB}"/>
              </a:ext>
            </a:extLst>
          </p:cNvPr>
          <p:cNvSpPr/>
          <p:nvPr/>
        </p:nvSpPr>
        <p:spPr>
          <a:xfrm>
            <a:off x="484880" y="2987040"/>
            <a:ext cx="475240" cy="213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Flèche vers la droite 24">
            <a:extLst>
              <a:ext uri="{FF2B5EF4-FFF2-40B4-BE49-F238E27FC236}">
                <a16:creationId xmlns:a16="http://schemas.microsoft.com/office/drawing/2014/main" id="{B22B42B7-697E-F142-8BFC-F39D2ADE5A1B}"/>
              </a:ext>
            </a:extLst>
          </p:cNvPr>
          <p:cNvSpPr/>
          <p:nvPr/>
        </p:nvSpPr>
        <p:spPr>
          <a:xfrm>
            <a:off x="484880" y="3998828"/>
            <a:ext cx="475240" cy="213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Flèche vers la droite 28">
            <a:extLst>
              <a:ext uri="{FF2B5EF4-FFF2-40B4-BE49-F238E27FC236}">
                <a16:creationId xmlns:a16="http://schemas.microsoft.com/office/drawing/2014/main" id="{2840B92A-9F26-8441-870E-CFCBCD7896CC}"/>
              </a:ext>
            </a:extLst>
          </p:cNvPr>
          <p:cNvSpPr/>
          <p:nvPr/>
        </p:nvSpPr>
        <p:spPr>
          <a:xfrm>
            <a:off x="1097280" y="3480668"/>
            <a:ext cx="335280" cy="21336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30" name="Flèche vers la droite 29">
            <a:extLst>
              <a:ext uri="{FF2B5EF4-FFF2-40B4-BE49-F238E27FC236}">
                <a16:creationId xmlns:a16="http://schemas.microsoft.com/office/drawing/2014/main" id="{DBCDE19B-D3FF-F14D-97F2-AEFAA4B7731B}"/>
              </a:ext>
            </a:extLst>
          </p:cNvPr>
          <p:cNvSpPr/>
          <p:nvPr/>
        </p:nvSpPr>
        <p:spPr>
          <a:xfrm>
            <a:off x="1127760" y="4253243"/>
            <a:ext cx="335280" cy="21336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cxnSp>
        <p:nvCxnSpPr>
          <p:cNvPr id="31" name="Connecteur droit avec flèche 30">
            <a:extLst>
              <a:ext uri="{FF2B5EF4-FFF2-40B4-BE49-F238E27FC236}">
                <a16:creationId xmlns:a16="http://schemas.microsoft.com/office/drawing/2014/main" id="{7FDF3E60-79B7-7043-9880-A196C4EB149E}"/>
              </a:ext>
            </a:extLst>
          </p:cNvPr>
          <p:cNvCxnSpPr>
            <a:cxnSpLocks/>
          </p:cNvCxnSpPr>
          <p:nvPr/>
        </p:nvCxnSpPr>
        <p:spPr>
          <a:xfrm flipV="1">
            <a:off x="5989320" y="1610348"/>
            <a:ext cx="1938424" cy="137669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Connecteur droit 31">
            <a:extLst>
              <a:ext uri="{FF2B5EF4-FFF2-40B4-BE49-F238E27FC236}">
                <a16:creationId xmlns:a16="http://schemas.microsoft.com/office/drawing/2014/main" id="{4932CF48-BC4A-4F43-841F-69D892105180}"/>
              </a:ext>
            </a:extLst>
          </p:cNvPr>
          <p:cNvCxnSpPr>
            <a:cxnSpLocks/>
          </p:cNvCxnSpPr>
          <p:nvPr/>
        </p:nvCxnSpPr>
        <p:spPr>
          <a:xfrm>
            <a:off x="4523330" y="3215065"/>
            <a:ext cx="2045110" cy="0"/>
          </a:xfrm>
          <a:prstGeom prst="line">
            <a:avLst/>
          </a:prstGeom>
        </p:spPr>
        <p:style>
          <a:lnRef idx="2">
            <a:schemeClr val="accent5"/>
          </a:lnRef>
          <a:fillRef idx="0">
            <a:schemeClr val="accent5"/>
          </a:fillRef>
          <a:effectRef idx="1">
            <a:schemeClr val="accent5"/>
          </a:effectRef>
          <a:fontRef idx="minor">
            <a:schemeClr val="tx1"/>
          </a:fontRef>
        </p:style>
      </p:cxnSp>
      <p:sp>
        <p:nvSpPr>
          <p:cNvPr id="34" name="ZoneTexte 33">
            <a:extLst>
              <a:ext uri="{FF2B5EF4-FFF2-40B4-BE49-F238E27FC236}">
                <a16:creationId xmlns:a16="http://schemas.microsoft.com/office/drawing/2014/main" id="{18BDCE59-20D8-5840-A719-827FB76D9B92}"/>
              </a:ext>
            </a:extLst>
          </p:cNvPr>
          <p:cNvSpPr txBox="1"/>
          <p:nvPr/>
        </p:nvSpPr>
        <p:spPr>
          <a:xfrm>
            <a:off x="7912743" y="1404957"/>
            <a:ext cx="1140056" cy="369332"/>
          </a:xfrm>
          <a:prstGeom prst="rect">
            <a:avLst/>
          </a:prstGeom>
          <a:noFill/>
        </p:spPr>
        <p:txBody>
          <a:bodyPr wrap="none" rtlCol="0">
            <a:spAutoFit/>
          </a:bodyPr>
          <a:lstStyle/>
          <a:p>
            <a:r>
              <a:rPr lang="fr-FR" dirty="0"/>
              <a:t>La source</a:t>
            </a:r>
          </a:p>
        </p:txBody>
      </p:sp>
      <p:cxnSp>
        <p:nvCxnSpPr>
          <p:cNvPr id="35" name="Connecteur droit 34">
            <a:extLst>
              <a:ext uri="{FF2B5EF4-FFF2-40B4-BE49-F238E27FC236}">
                <a16:creationId xmlns:a16="http://schemas.microsoft.com/office/drawing/2014/main" id="{4D7FB5DB-F1FC-FB46-915E-721128D21EAA}"/>
              </a:ext>
            </a:extLst>
          </p:cNvPr>
          <p:cNvCxnSpPr>
            <a:cxnSpLocks/>
          </p:cNvCxnSpPr>
          <p:nvPr/>
        </p:nvCxnSpPr>
        <p:spPr>
          <a:xfrm>
            <a:off x="4523330" y="4212188"/>
            <a:ext cx="146599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7" name="Connecteur droit avec flèche 36">
            <a:extLst>
              <a:ext uri="{FF2B5EF4-FFF2-40B4-BE49-F238E27FC236}">
                <a16:creationId xmlns:a16="http://schemas.microsoft.com/office/drawing/2014/main" id="{37B63931-C2A8-B047-864C-6FD5689E32EB}"/>
              </a:ext>
            </a:extLst>
          </p:cNvPr>
          <p:cNvCxnSpPr>
            <a:cxnSpLocks/>
          </p:cNvCxnSpPr>
          <p:nvPr/>
        </p:nvCxnSpPr>
        <p:spPr>
          <a:xfrm flipV="1">
            <a:off x="5882640" y="1762748"/>
            <a:ext cx="2197504" cy="22360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8" name="Connecteur droit avec flèche 37">
            <a:extLst>
              <a:ext uri="{FF2B5EF4-FFF2-40B4-BE49-F238E27FC236}">
                <a16:creationId xmlns:a16="http://schemas.microsoft.com/office/drawing/2014/main" id="{86255685-515A-954A-96B5-84A5D6C985A9}"/>
              </a:ext>
            </a:extLst>
          </p:cNvPr>
          <p:cNvCxnSpPr>
            <a:cxnSpLocks/>
          </p:cNvCxnSpPr>
          <p:nvPr/>
        </p:nvCxnSpPr>
        <p:spPr>
          <a:xfrm flipV="1">
            <a:off x="8137998" y="2233253"/>
            <a:ext cx="1074948" cy="72692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9" name="Connecteur droit 38">
            <a:extLst>
              <a:ext uri="{FF2B5EF4-FFF2-40B4-BE49-F238E27FC236}">
                <a16:creationId xmlns:a16="http://schemas.microsoft.com/office/drawing/2014/main" id="{3B7A2A3A-325A-324D-928D-40D11411333F}"/>
              </a:ext>
            </a:extLst>
          </p:cNvPr>
          <p:cNvCxnSpPr>
            <a:cxnSpLocks/>
          </p:cNvCxnSpPr>
          <p:nvPr/>
        </p:nvCxnSpPr>
        <p:spPr>
          <a:xfrm>
            <a:off x="6792269" y="3215066"/>
            <a:ext cx="1690502" cy="7331"/>
          </a:xfrm>
          <a:prstGeom prst="line">
            <a:avLst/>
          </a:prstGeom>
        </p:spPr>
        <p:style>
          <a:lnRef idx="2">
            <a:schemeClr val="accent2"/>
          </a:lnRef>
          <a:fillRef idx="0">
            <a:schemeClr val="accent2"/>
          </a:fillRef>
          <a:effectRef idx="1">
            <a:schemeClr val="accent2"/>
          </a:effectRef>
          <a:fontRef idx="minor">
            <a:schemeClr val="tx1"/>
          </a:fontRef>
        </p:style>
      </p:cxnSp>
      <p:sp>
        <p:nvSpPr>
          <p:cNvPr id="40" name="ZoneTexte 39">
            <a:extLst>
              <a:ext uri="{FF2B5EF4-FFF2-40B4-BE49-F238E27FC236}">
                <a16:creationId xmlns:a16="http://schemas.microsoft.com/office/drawing/2014/main" id="{744240E2-D276-F244-8B6C-BF9F7A24C470}"/>
              </a:ext>
            </a:extLst>
          </p:cNvPr>
          <p:cNvSpPr txBox="1"/>
          <p:nvPr/>
        </p:nvSpPr>
        <p:spPr>
          <a:xfrm>
            <a:off x="9052799" y="1863921"/>
            <a:ext cx="1463862" cy="369332"/>
          </a:xfrm>
          <a:prstGeom prst="rect">
            <a:avLst/>
          </a:prstGeom>
          <a:noFill/>
        </p:spPr>
        <p:txBody>
          <a:bodyPr wrap="none" rtlCol="0">
            <a:spAutoFit/>
          </a:bodyPr>
          <a:lstStyle/>
          <a:p>
            <a:r>
              <a:rPr lang="fr-FR" dirty="0"/>
              <a:t>Un sous-type</a:t>
            </a:r>
          </a:p>
        </p:txBody>
      </p:sp>
      <p:cxnSp>
        <p:nvCxnSpPr>
          <p:cNvPr id="43" name="Connecteur droit 42">
            <a:extLst>
              <a:ext uri="{FF2B5EF4-FFF2-40B4-BE49-F238E27FC236}">
                <a16:creationId xmlns:a16="http://schemas.microsoft.com/office/drawing/2014/main" id="{3D2D2A15-6020-5C41-B034-600C84339E1B}"/>
              </a:ext>
            </a:extLst>
          </p:cNvPr>
          <p:cNvCxnSpPr>
            <a:cxnSpLocks/>
          </p:cNvCxnSpPr>
          <p:nvPr/>
        </p:nvCxnSpPr>
        <p:spPr>
          <a:xfrm flipV="1">
            <a:off x="6096000" y="4234185"/>
            <a:ext cx="1738189" cy="1"/>
          </a:xfrm>
          <a:prstGeom prst="line">
            <a:avLst/>
          </a:prstGeom>
        </p:spPr>
        <p:style>
          <a:lnRef idx="2">
            <a:schemeClr val="accent2"/>
          </a:lnRef>
          <a:fillRef idx="0">
            <a:schemeClr val="accent2"/>
          </a:fillRef>
          <a:effectRef idx="1">
            <a:schemeClr val="accent2"/>
          </a:effectRef>
          <a:fontRef idx="minor">
            <a:schemeClr val="tx1"/>
          </a:fontRef>
        </p:style>
      </p:cxnSp>
      <p:cxnSp>
        <p:nvCxnSpPr>
          <p:cNvPr id="47" name="Connecteur droit avec flèche 46">
            <a:extLst>
              <a:ext uri="{FF2B5EF4-FFF2-40B4-BE49-F238E27FC236}">
                <a16:creationId xmlns:a16="http://schemas.microsoft.com/office/drawing/2014/main" id="{AC4BBEEB-A53F-124A-9CA8-3FDF70F75173}"/>
              </a:ext>
            </a:extLst>
          </p:cNvPr>
          <p:cNvCxnSpPr>
            <a:cxnSpLocks/>
          </p:cNvCxnSpPr>
          <p:nvPr/>
        </p:nvCxnSpPr>
        <p:spPr>
          <a:xfrm flipV="1">
            <a:off x="7467193" y="2254685"/>
            <a:ext cx="1925207" cy="172252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3" name="Connecteur droit 52">
            <a:extLst>
              <a:ext uri="{FF2B5EF4-FFF2-40B4-BE49-F238E27FC236}">
                <a16:creationId xmlns:a16="http://schemas.microsoft.com/office/drawing/2014/main" id="{1B1129CF-28CF-2D4D-9300-B7B56A80EB97}"/>
              </a:ext>
            </a:extLst>
          </p:cNvPr>
          <p:cNvCxnSpPr>
            <a:cxnSpLocks/>
          </p:cNvCxnSpPr>
          <p:nvPr/>
        </p:nvCxnSpPr>
        <p:spPr>
          <a:xfrm>
            <a:off x="2349769" y="3715216"/>
            <a:ext cx="1825991"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cxnSp>
        <p:nvCxnSpPr>
          <p:cNvPr id="55" name="Connecteur droit 54">
            <a:extLst>
              <a:ext uri="{FF2B5EF4-FFF2-40B4-BE49-F238E27FC236}">
                <a16:creationId xmlns:a16="http://schemas.microsoft.com/office/drawing/2014/main" id="{594E592A-262B-E44E-AD83-DCFC7573EB37}"/>
              </a:ext>
            </a:extLst>
          </p:cNvPr>
          <p:cNvCxnSpPr>
            <a:cxnSpLocks/>
          </p:cNvCxnSpPr>
          <p:nvPr/>
        </p:nvCxnSpPr>
        <p:spPr>
          <a:xfrm>
            <a:off x="2320693" y="4508979"/>
            <a:ext cx="1825991"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cxnSp>
        <p:nvCxnSpPr>
          <p:cNvPr id="56" name="Connecteur droit avec flèche 55">
            <a:extLst>
              <a:ext uri="{FF2B5EF4-FFF2-40B4-BE49-F238E27FC236}">
                <a16:creationId xmlns:a16="http://schemas.microsoft.com/office/drawing/2014/main" id="{D0DAF633-2DBD-E04A-8D2B-D771A0C08946}"/>
              </a:ext>
            </a:extLst>
          </p:cNvPr>
          <p:cNvCxnSpPr>
            <a:cxnSpLocks/>
          </p:cNvCxnSpPr>
          <p:nvPr/>
        </p:nvCxnSpPr>
        <p:spPr>
          <a:xfrm flipH="1">
            <a:off x="2291915" y="3766136"/>
            <a:ext cx="1150289" cy="1220733"/>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58" name="Connecteur droit avec flèche 57">
            <a:extLst>
              <a:ext uri="{FF2B5EF4-FFF2-40B4-BE49-F238E27FC236}">
                <a16:creationId xmlns:a16="http://schemas.microsoft.com/office/drawing/2014/main" id="{9ED43D90-F6A6-CB41-BCCA-DF3505AD67C1}"/>
              </a:ext>
            </a:extLst>
          </p:cNvPr>
          <p:cNvCxnSpPr>
            <a:cxnSpLocks/>
          </p:cNvCxnSpPr>
          <p:nvPr/>
        </p:nvCxnSpPr>
        <p:spPr>
          <a:xfrm flipH="1">
            <a:off x="2444316" y="4508979"/>
            <a:ext cx="1119325" cy="630290"/>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sp>
        <p:nvSpPr>
          <p:cNvPr id="60" name="ZoneTexte 59">
            <a:extLst>
              <a:ext uri="{FF2B5EF4-FFF2-40B4-BE49-F238E27FC236}">
                <a16:creationId xmlns:a16="http://schemas.microsoft.com/office/drawing/2014/main" id="{D00F0B2F-90B2-D040-924E-EDE16CE38AFF}"/>
              </a:ext>
            </a:extLst>
          </p:cNvPr>
          <p:cNvSpPr txBox="1"/>
          <p:nvPr/>
        </p:nvSpPr>
        <p:spPr>
          <a:xfrm>
            <a:off x="853724" y="5015692"/>
            <a:ext cx="1564852" cy="369332"/>
          </a:xfrm>
          <a:prstGeom prst="rect">
            <a:avLst/>
          </a:prstGeom>
          <a:noFill/>
        </p:spPr>
        <p:txBody>
          <a:bodyPr wrap="none" rtlCol="0">
            <a:spAutoFit/>
          </a:bodyPr>
          <a:lstStyle/>
          <a:p>
            <a:r>
              <a:rPr lang="fr-FR" dirty="0"/>
              <a:t>L’adresse web</a:t>
            </a:r>
          </a:p>
        </p:txBody>
      </p:sp>
      <p:cxnSp>
        <p:nvCxnSpPr>
          <p:cNvPr id="61" name="Connecteur droit 60">
            <a:extLst>
              <a:ext uri="{FF2B5EF4-FFF2-40B4-BE49-F238E27FC236}">
                <a16:creationId xmlns:a16="http://schemas.microsoft.com/office/drawing/2014/main" id="{443C5313-28EA-5C43-BACA-63DBFC5CF18F}"/>
              </a:ext>
            </a:extLst>
          </p:cNvPr>
          <p:cNvCxnSpPr>
            <a:cxnSpLocks/>
          </p:cNvCxnSpPr>
          <p:nvPr/>
        </p:nvCxnSpPr>
        <p:spPr>
          <a:xfrm>
            <a:off x="4373809" y="3735656"/>
            <a:ext cx="505584" cy="0"/>
          </a:xfrm>
          <a:prstGeom prst="line">
            <a:avLst/>
          </a:prstGeom>
          <a:ln>
            <a:solidFill>
              <a:schemeClr val="accent6"/>
            </a:solidFill>
          </a:ln>
        </p:spPr>
        <p:style>
          <a:lnRef idx="2">
            <a:schemeClr val="accent5"/>
          </a:lnRef>
          <a:fillRef idx="0">
            <a:schemeClr val="accent5"/>
          </a:fillRef>
          <a:effectRef idx="1">
            <a:schemeClr val="accent5"/>
          </a:effectRef>
          <a:fontRef idx="minor">
            <a:schemeClr val="tx1"/>
          </a:fontRef>
        </p:style>
      </p:cxnSp>
      <p:cxnSp>
        <p:nvCxnSpPr>
          <p:cNvPr id="63" name="Connecteur droit 62">
            <a:extLst>
              <a:ext uri="{FF2B5EF4-FFF2-40B4-BE49-F238E27FC236}">
                <a16:creationId xmlns:a16="http://schemas.microsoft.com/office/drawing/2014/main" id="{04E89D34-8F9F-DA4F-9B01-0A0E3D772932}"/>
              </a:ext>
            </a:extLst>
          </p:cNvPr>
          <p:cNvCxnSpPr>
            <a:cxnSpLocks/>
          </p:cNvCxnSpPr>
          <p:nvPr/>
        </p:nvCxnSpPr>
        <p:spPr>
          <a:xfrm>
            <a:off x="4373809" y="4498939"/>
            <a:ext cx="505584" cy="0"/>
          </a:xfrm>
          <a:prstGeom prst="line">
            <a:avLst/>
          </a:prstGeom>
          <a:ln>
            <a:solidFill>
              <a:schemeClr val="accent6"/>
            </a:solidFill>
          </a:ln>
        </p:spPr>
        <p:style>
          <a:lnRef idx="2">
            <a:schemeClr val="accent5"/>
          </a:lnRef>
          <a:fillRef idx="0">
            <a:schemeClr val="accent5"/>
          </a:fillRef>
          <a:effectRef idx="1">
            <a:schemeClr val="accent5"/>
          </a:effectRef>
          <a:fontRef idx="minor">
            <a:schemeClr val="tx1"/>
          </a:fontRef>
        </p:style>
      </p:cxnSp>
      <p:cxnSp>
        <p:nvCxnSpPr>
          <p:cNvPr id="64" name="Connecteur droit avec flèche 63">
            <a:extLst>
              <a:ext uri="{FF2B5EF4-FFF2-40B4-BE49-F238E27FC236}">
                <a16:creationId xmlns:a16="http://schemas.microsoft.com/office/drawing/2014/main" id="{35049FF5-ABCA-2A40-AFCA-7650F4233CF8}"/>
              </a:ext>
            </a:extLst>
          </p:cNvPr>
          <p:cNvCxnSpPr>
            <a:cxnSpLocks/>
          </p:cNvCxnSpPr>
          <p:nvPr/>
        </p:nvCxnSpPr>
        <p:spPr>
          <a:xfrm>
            <a:off x="4584042" y="3733499"/>
            <a:ext cx="1293420" cy="970895"/>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cxnSp>
        <p:nvCxnSpPr>
          <p:cNvPr id="66" name="Connecteur droit avec flèche 65">
            <a:extLst>
              <a:ext uri="{FF2B5EF4-FFF2-40B4-BE49-F238E27FC236}">
                <a16:creationId xmlns:a16="http://schemas.microsoft.com/office/drawing/2014/main" id="{C66E105A-A980-D84F-A930-50F435AE47D6}"/>
              </a:ext>
            </a:extLst>
          </p:cNvPr>
          <p:cNvCxnSpPr>
            <a:cxnSpLocks/>
          </p:cNvCxnSpPr>
          <p:nvPr/>
        </p:nvCxnSpPr>
        <p:spPr>
          <a:xfrm>
            <a:off x="4595443" y="4508979"/>
            <a:ext cx="1218292" cy="349237"/>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69" name="ZoneTexte 68">
            <a:extLst>
              <a:ext uri="{FF2B5EF4-FFF2-40B4-BE49-F238E27FC236}">
                <a16:creationId xmlns:a16="http://schemas.microsoft.com/office/drawing/2014/main" id="{2B159E7E-57FE-A245-8976-952256DE12B9}"/>
              </a:ext>
            </a:extLst>
          </p:cNvPr>
          <p:cNvSpPr txBox="1"/>
          <p:nvPr/>
        </p:nvSpPr>
        <p:spPr>
          <a:xfrm>
            <a:off x="5845138" y="4663103"/>
            <a:ext cx="1322798" cy="369332"/>
          </a:xfrm>
          <a:prstGeom prst="rect">
            <a:avLst/>
          </a:prstGeom>
          <a:noFill/>
        </p:spPr>
        <p:txBody>
          <a:bodyPr wrap="none" rtlCol="0">
            <a:spAutoFit/>
          </a:bodyPr>
          <a:lstStyle/>
          <a:p>
            <a:r>
              <a:rPr lang="fr-FR" dirty="0"/>
              <a:t>Description</a:t>
            </a:r>
          </a:p>
        </p:txBody>
      </p:sp>
      <p:sp>
        <p:nvSpPr>
          <p:cNvPr id="4" name="Title 3">
            <a:extLst>
              <a:ext uri="{FF2B5EF4-FFF2-40B4-BE49-F238E27FC236}">
                <a16:creationId xmlns:a16="http://schemas.microsoft.com/office/drawing/2014/main" id="{B7997C2E-1FE1-4E78-B767-6DBD8FB07449}"/>
              </a:ext>
            </a:extLst>
          </p:cNvPr>
          <p:cNvSpPr>
            <a:spLocks noGrp="1"/>
          </p:cNvSpPr>
          <p:nvPr>
            <p:ph type="title"/>
          </p:nvPr>
        </p:nvSpPr>
        <p:spPr/>
        <p:txBody>
          <a:bodyPr/>
          <a:lstStyle/>
          <a:p>
            <a:r>
              <a:rPr lang="fr-FR" dirty="0"/>
              <a:t>&lt;div&gt; adresses web </a:t>
            </a:r>
          </a:p>
        </p:txBody>
      </p:sp>
      <p:sp>
        <p:nvSpPr>
          <p:cNvPr id="2" name="Espace réservé du numéro de diapositive 1">
            <a:extLst>
              <a:ext uri="{FF2B5EF4-FFF2-40B4-BE49-F238E27FC236}">
                <a16:creationId xmlns:a16="http://schemas.microsoft.com/office/drawing/2014/main" id="{F5895430-ABF5-465F-9BAC-8F0B10D38A47}"/>
              </a:ext>
            </a:extLst>
          </p:cNvPr>
          <p:cNvSpPr>
            <a:spLocks noGrp="1"/>
          </p:cNvSpPr>
          <p:nvPr>
            <p:ph type="sldNum" sz="quarter" idx="12"/>
          </p:nvPr>
        </p:nvSpPr>
        <p:spPr/>
        <p:txBody>
          <a:bodyPr/>
          <a:lstStyle/>
          <a:p>
            <a:fld id="{4FAB73BC-B049-4115-A692-8D63A059BFB8}" type="slidenum">
              <a:rPr lang="en-US" smtClean="0"/>
              <a:t>37</a:t>
            </a:fld>
            <a:endParaRPr lang="en-US" dirty="0"/>
          </a:p>
        </p:txBody>
      </p:sp>
    </p:spTree>
    <p:extLst>
      <p:ext uri="{BB962C8B-B14F-4D97-AF65-F5344CB8AC3E}">
        <p14:creationId xmlns:p14="http://schemas.microsoft.com/office/powerpoint/2010/main" val="3902814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A420CB-E093-8047-A55A-0A4B9805B03B}"/>
              </a:ext>
            </a:extLst>
          </p:cNvPr>
          <p:cNvSpPr>
            <a:spLocks noGrp="1"/>
          </p:cNvSpPr>
          <p:nvPr>
            <p:ph type="title"/>
          </p:nvPr>
        </p:nvSpPr>
        <p:spPr>
          <a:xfrm>
            <a:off x="200967" y="41196"/>
            <a:ext cx="4612193" cy="2809647"/>
          </a:xfrm>
        </p:spPr>
        <p:txBody>
          <a:bodyPr>
            <a:normAutofit/>
          </a:bodyPr>
          <a:lstStyle/>
          <a:p>
            <a:r>
              <a:rPr lang="fr-FR" dirty="0"/>
              <a:t>Fiche d’</a:t>
            </a:r>
            <a:br>
              <a:rPr lang="fr-FR" dirty="0"/>
            </a:br>
            <a:r>
              <a:rPr lang="fr-FR" dirty="0"/>
              <a:t>Anderson </a:t>
            </a:r>
            <a:br>
              <a:rPr lang="fr-FR" dirty="0"/>
            </a:br>
            <a:r>
              <a:rPr lang="fr-FR" dirty="0" err="1"/>
              <a:t>Dovilas</a:t>
            </a:r>
            <a:endParaRPr lang="fr-FR" dirty="0"/>
          </a:p>
        </p:txBody>
      </p:sp>
      <p:pic>
        <p:nvPicPr>
          <p:cNvPr id="14" name="Image 13" descr="Une image contenant capture d’écran&#10;&#10;Description générée automatiquement">
            <a:extLst>
              <a:ext uri="{FF2B5EF4-FFF2-40B4-BE49-F238E27FC236}">
                <a16:creationId xmlns:a16="http://schemas.microsoft.com/office/drawing/2014/main" id="{7F6F54AC-5B8B-5741-85B0-1BC725A509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4067" y="136525"/>
            <a:ext cx="7297302" cy="6721475"/>
          </a:xfrm>
          <a:prstGeom prst="rect">
            <a:avLst/>
          </a:prstGeom>
        </p:spPr>
      </p:pic>
      <p:sp>
        <p:nvSpPr>
          <p:cNvPr id="3" name="Ellipse 2">
            <a:extLst>
              <a:ext uri="{FF2B5EF4-FFF2-40B4-BE49-F238E27FC236}">
                <a16:creationId xmlns:a16="http://schemas.microsoft.com/office/drawing/2014/main" id="{1888B7A8-D944-1748-8115-E7567CA3B5F3}"/>
              </a:ext>
            </a:extLst>
          </p:cNvPr>
          <p:cNvSpPr/>
          <p:nvPr/>
        </p:nvSpPr>
        <p:spPr>
          <a:xfrm>
            <a:off x="3505618" y="136525"/>
            <a:ext cx="2146300" cy="503238"/>
          </a:xfrm>
          <a:prstGeom prst="ellipse">
            <a:avLst/>
          </a:prstGeom>
          <a:noFill/>
          <a:ln w="38100">
            <a:solidFill>
              <a:srgbClr val="FF8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71FA803C-D213-1544-BEB4-34495A09AD3D}"/>
              </a:ext>
            </a:extLst>
          </p:cNvPr>
          <p:cNvSpPr/>
          <p:nvPr/>
        </p:nvSpPr>
        <p:spPr>
          <a:xfrm>
            <a:off x="3324067" y="3629025"/>
            <a:ext cx="1235651" cy="503238"/>
          </a:xfrm>
          <a:prstGeom prst="ellipse">
            <a:avLst/>
          </a:prstGeom>
          <a:noFill/>
          <a:ln w="38100">
            <a:solidFill>
              <a:srgbClr val="FF8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756AF43B-65CF-CC4E-9F1C-301FA4677914}"/>
              </a:ext>
            </a:extLst>
          </p:cNvPr>
          <p:cNvSpPr/>
          <p:nvPr/>
        </p:nvSpPr>
        <p:spPr>
          <a:xfrm>
            <a:off x="3406617" y="567759"/>
            <a:ext cx="1235651" cy="335529"/>
          </a:xfrm>
          <a:prstGeom prst="ellipse">
            <a:avLst/>
          </a:prstGeom>
          <a:noFill/>
          <a:ln w="38100">
            <a:solidFill>
              <a:srgbClr val="FF8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8">
            <a:extLst>
              <a:ext uri="{FF2B5EF4-FFF2-40B4-BE49-F238E27FC236}">
                <a16:creationId xmlns:a16="http://schemas.microsoft.com/office/drawing/2014/main" id="{66F7CFD0-4BDD-4441-B61E-C20B30243696}"/>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4" name="Espace réservé du numéro de diapositive 3">
            <a:extLst>
              <a:ext uri="{FF2B5EF4-FFF2-40B4-BE49-F238E27FC236}">
                <a16:creationId xmlns:a16="http://schemas.microsoft.com/office/drawing/2014/main" id="{A5F16575-AA48-4BBA-9C23-4E3485C0397C}"/>
              </a:ext>
            </a:extLst>
          </p:cNvPr>
          <p:cNvSpPr>
            <a:spLocks noGrp="1"/>
          </p:cNvSpPr>
          <p:nvPr>
            <p:ph type="sldNum" sz="quarter" idx="12"/>
          </p:nvPr>
        </p:nvSpPr>
        <p:spPr/>
        <p:txBody>
          <a:bodyPr/>
          <a:lstStyle/>
          <a:p>
            <a:fld id="{4FAB73BC-B049-4115-A692-8D63A059BFB8}" type="slidenum">
              <a:rPr lang="en-US" smtClean="0"/>
              <a:t>38</a:t>
            </a:fld>
            <a:endParaRPr lang="en-US" dirty="0"/>
          </a:p>
        </p:txBody>
      </p:sp>
    </p:spTree>
    <p:extLst>
      <p:ext uri="{BB962C8B-B14F-4D97-AF65-F5344CB8AC3E}">
        <p14:creationId xmlns:p14="http://schemas.microsoft.com/office/powerpoint/2010/main" val="2561156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capture d’écran&#10;&#10;Description générée automatiquement">
            <a:extLst>
              <a:ext uri="{FF2B5EF4-FFF2-40B4-BE49-F238E27FC236}">
                <a16:creationId xmlns:a16="http://schemas.microsoft.com/office/drawing/2014/main" id="{B4AE0DBD-D993-E548-BB9D-887A525663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78" y="136525"/>
            <a:ext cx="7214245" cy="6579704"/>
          </a:xfrm>
          <a:prstGeom prst="rect">
            <a:avLst/>
          </a:prstGeom>
        </p:spPr>
      </p:pic>
      <p:sp>
        <p:nvSpPr>
          <p:cNvPr id="8" name="Ellipse 7">
            <a:extLst>
              <a:ext uri="{FF2B5EF4-FFF2-40B4-BE49-F238E27FC236}">
                <a16:creationId xmlns:a16="http://schemas.microsoft.com/office/drawing/2014/main" id="{3E0EE7B8-8EF9-F048-AFAF-11BF9C77A423}"/>
              </a:ext>
            </a:extLst>
          </p:cNvPr>
          <p:cNvSpPr/>
          <p:nvPr/>
        </p:nvSpPr>
        <p:spPr>
          <a:xfrm>
            <a:off x="202879" y="2412205"/>
            <a:ext cx="952822" cy="407195"/>
          </a:xfrm>
          <a:prstGeom prst="ellipse">
            <a:avLst/>
          </a:prstGeom>
          <a:noFill/>
          <a:ln w="38100">
            <a:solidFill>
              <a:srgbClr val="FF8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6B369CEB-BEB0-274D-AB7E-47098C7043F6}"/>
              </a:ext>
            </a:extLst>
          </p:cNvPr>
          <p:cNvSpPr/>
          <p:nvPr/>
        </p:nvSpPr>
        <p:spPr>
          <a:xfrm>
            <a:off x="707449" y="2697162"/>
            <a:ext cx="1680151" cy="503238"/>
          </a:xfrm>
          <a:prstGeom prst="ellipse">
            <a:avLst/>
          </a:prstGeom>
          <a:noFill/>
          <a:ln w="38100">
            <a:solidFill>
              <a:srgbClr val="8E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8">
            <a:extLst>
              <a:ext uri="{FF2B5EF4-FFF2-40B4-BE49-F238E27FC236}">
                <a16:creationId xmlns:a16="http://schemas.microsoft.com/office/drawing/2014/main" id="{08F8A7FA-30BE-4AEF-90FE-B07D85589805}"/>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2" name="Espace réservé du numéro de diapositive 1">
            <a:extLst>
              <a:ext uri="{FF2B5EF4-FFF2-40B4-BE49-F238E27FC236}">
                <a16:creationId xmlns:a16="http://schemas.microsoft.com/office/drawing/2014/main" id="{6085B0AE-B0FF-421B-9CAC-0ED2717CF5AC}"/>
              </a:ext>
            </a:extLst>
          </p:cNvPr>
          <p:cNvSpPr>
            <a:spLocks noGrp="1"/>
          </p:cNvSpPr>
          <p:nvPr>
            <p:ph type="sldNum" sz="quarter" idx="12"/>
          </p:nvPr>
        </p:nvSpPr>
        <p:spPr/>
        <p:txBody>
          <a:bodyPr/>
          <a:lstStyle/>
          <a:p>
            <a:fld id="{4FAB73BC-B049-4115-A692-8D63A059BFB8}" type="slidenum">
              <a:rPr lang="en-US" smtClean="0"/>
              <a:t>39</a:t>
            </a:fld>
            <a:endParaRPr lang="en-US" dirty="0"/>
          </a:p>
        </p:txBody>
      </p:sp>
    </p:spTree>
    <p:extLst>
      <p:ext uri="{BB962C8B-B14F-4D97-AF65-F5344CB8AC3E}">
        <p14:creationId xmlns:p14="http://schemas.microsoft.com/office/powerpoint/2010/main" val="3993903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9" name="Titre 1"/>
          <p:cNvSpPr txBox="1">
            <a:spLocks/>
          </p:cNvSpPr>
          <p:nvPr/>
        </p:nvSpPr>
        <p:spPr>
          <a:xfrm>
            <a:off x="800946" y="383381"/>
            <a:ext cx="10515600" cy="7949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Des profils complémentaires</a:t>
            </a:r>
          </a:p>
        </p:txBody>
      </p:sp>
      <p:sp>
        <p:nvSpPr>
          <p:cNvPr id="4" name="Rectangle 3"/>
          <p:cNvSpPr/>
          <p:nvPr/>
        </p:nvSpPr>
        <p:spPr>
          <a:xfrm>
            <a:off x="1273821" y="1185055"/>
            <a:ext cx="6944853" cy="5164555"/>
          </a:xfrm>
          <a:prstGeom prst="rect">
            <a:avLst/>
          </a:prstGeom>
        </p:spPr>
        <p:txBody>
          <a:bodyPr wrap="square">
            <a:spAutoFit/>
          </a:bodyPr>
          <a:lstStyle/>
          <a:p>
            <a:pPr marL="285750" indent="-285750" algn="just">
              <a:lnSpc>
                <a:spcPct val="115000"/>
              </a:lnSpc>
              <a:spcAft>
                <a:spcPts val="0"/>
              </a:spcAft>
              <a:buFont typeface="Arial" panose="020B0604020202020204" pitchFamily="34" charset="0"/>
              <a:buChar char="•"/>
            </a:pPr>
            <a:r>
              <a:rPr lang="fr-FR" b="1" dirty="0">
                <a:solidFill>
                  <a:schemeClr val="tx2"/>
                </a:solidFill>
                <a:latin typeface="+mj-lt"/>
                <a:ea typeface="Calibri" panose="020F0502020204030204" pitchFamily="34" charset="0"/>
              </a:rPr>
              <a:t>Inès Burri</a:t>
            </a:r>
            <a:r>
              <a:rPr lang="fr-FR" dirty="0">
                <a:latin typeface="+mj-lt"/>
                <a:ea typeface="Calibri" panose="020F0502020204030204" pitchFamily="34" charset="0"/>
              </a:rPr>
              <a:t> : Infographiste 3D de formation, elle est titulaire d’une licence de lettres et d’un master en histoire ancienne effectués au sein de l’Université Jean Moulin Lyon 3. Elle travaille actuellement au sein du GIRPAM (</a:t>
            </a:r>
            <a:r>
              <a:rPr lang="fr-FR" dirty="0"/>
              <a:t>Groupement International de Recherche sur la Poésie Antique et Médiévale).</a:t>
            </a:r>
            <a:endParaRPr lang="fr-FR" dirty="0">
              <a:latin typeface="+mj-lt"/>
              <a:ea typeface="Calibri" panose="020F0502020204030204" pitchFamily="34" charset="0"/>
            </a:endParaRPr>
          </a:p>
          <a:p>
            <a:pPr algn="just">
              <a:lnSpc>
                <a:spcPct val="115000"/>
              </a:lnSpc>
              <a:spcAft>
                <a:spcPts val="0"/>
              </a:spcAft>
            </a:pPr>
            <a:r>
              <a:rPr lang="fr-FR" dirty="0">
                <a:latin typeface="+mj-lt"/>
                <a:ea typeface="Calibri" panose="020F0502020204030204" pitchFamily="34" charset="0"/>
              </a:rPr>
              <a:t> </a:t>
            </a:r>
          </a:p>
          <a:p>
            <a:pPr marL="285750" indent="-285750" algn="just">
              <a:lnSpc>
                <a:spcPct val="115000"/>
              </a:lnSpc>
              <a:spcAft>
                <a:spcPts val="0"/>
              </a:spcAft>
              <a:buFont typeface="Arial" panose="020B0604020202020204" pitchFamily="34" charset="0"/>
              <a:buChar char="•"/>
            </a:pPr>
            <a:r>
              <a:rPr lang="fr-FR" b="1" dirty="0">
                <a:solidFill>
                  <a:schemeClr val="tx2"/>
                </a:solidFill>
                <a:latin typeface="+mj-lt"/>
                <a:ea typeface="Calibri" panose="020F0502020204030204" pitchFamily="34" charset="0"/>
              </a:rPr>
              <a:t>Anaïs Chambat</a:t>
            </a:r>
            <a:r>
              <a:rPr lang="fr-FR" dirty="0">
                <a:solidFill>
                  <a:schemeClr val="tx2"/>
                </a:solidFill>
                <a:latin typeface="+mj-lt"/>
                <a:ea typeface="Calibri" panose="020F0502020204030204" pitchFamily="34" charset="0"/>
              </a:rPr>
              <a:t> : </a:t>
            </a:r>
            <a:r>
              <a:rPr lang="fr-FR" dirty="0">
                <a:latin typeface="+mj-lt"/>
                <a:ea typeface="Calibri" panose="020F0502020204030204" pitchFamily="34" charset="0"/>
              </a:rPr>
              <a:t>Diplômée d’un master en histoire des mondes germaniques, elle a étudié à l’ENS de Lyon les applications du numérique et des méthodes quantitatives à l’histoire. Elle est actuellement gestionnaire de données de recherche au sein de la Direction des bibliothèques d’Université de Paris. </a:t>
            </a:r>
          </a:p>
          <a:p>
            <a:pPr algn="just">
              <a:lnSpc>
                <a:spcPct val="115000"/>
              </a:lnSpc>
              <a:spcAft>
                <a:spcPts val="0"/>
              </a:spcAft>
            </a:pPr>
            <a:endParaRPr lang="fr-FR" dirty="0">
              <a:latin typeface="+mj-lt"/>
              <a:ea typeface="Calibri" panose="020F0502020204030204" pitchFamily="34" charset="0"/>
            </a:endParaRPr>
          </a:p>
          <a:p>
            <a:pPr marL="285750" indent="-285750" algn="just">
              <a:lnSpc>
                <a:spcPct val="115000"/>
              </a:lnSpc>
              <a:spcAft>
                <a:spcPts val="0"/>
              </a:spcAft>
              <a:buFont typeface="Arial" panose="020B0604020202020204" pitchFamily="34" charset="0"/>
              <a:buChar char="•"/>
            </a:pPr>
            <a:r>
              <a:rPr lang="fr-FR" b="1" dirty="0">
                <a:solidFill>
                  <a:schemeClr val="tx2"/>
                </a:solidFill>
                <a:latin typeface="+mj-lt"/>
                <a:ea typeface="Calibri" panose="020F0502020204030204" pitchFamily="34" charset="0"/>
              </a:rPr>
              <a:t>Célian Ringwald : </a:t>
            </a:r>
            <a:r>
              <a:rPr lang="fr-FR" dirty="0" err="1">
                <a:latin typeface="+mj-lt"/>
                <a:ea typeface="Calibri" panose="020F0502020204030204" pitchFamily="34" charset="0"/>
              </a:rPr>
              <a:t>Datascientist</a:t>
            </a:r>
            <a:r>
              <a:rPr lang="fr-FR" dirty="0">
                <a:latin typeface="+mj-lt"/>
                <a:ea typeface="Calibri" panose="020F0502020204030204" pitchFamily="34" charset="0"/>
              </a:rPr>
              <a:t> et spécialiste en traitement automatique du langage. Il est aujourd’hui éditeur bénévole pour le </a:t>
            </a:r>
            <a:r>
              <a:rPr lang="fr-FR" dirty="0" err="1">
                <a:latin typeface="+mj-lt"/>
                <a:ea typeface="Calibri" panose="020F0502020204030204" pitchFamily="34" charset="0"/>
              </a:rPr>
              <a:t>Programming</a:t>
            </a:r>
            <a:r>
              <a:rPr lang="fr-FR" dirty="0">
                <a:latin typeface="+mj-lt"/>
                <a:ea typeface="Calibri" panose="020F0502020204030204" pitchFamily="34" charset="0"/>
              </a:rPr>
              <a:t> </a:t>
            </a:r>
            <a:r>
              <a:rPr lang="fr-FR" dirty="0" err="1">
                <a:latin typeface="+mj-lt"/>
                <a:ea typeface="Calibri" panose="020F0502020204030204" pitchFamily="34" charset="0"/>
              </a:rPr>
              <a:t>Historian</a:t>
            </a:r>
            <a:r>
              <a:rPr lang="fr-FR" dirty="0">
                <a:latin typeface="+mj-lt"/>
                <a:ea typeface="Calibri" panose="020F0502020204030204" pitchFamily="34" charset="0"/>
              </a:rPr>
              <a:t> et consultant en humanités computationnelles.</a:t>
            </a:r>
          </a:p>
        </p:txBody>
      </p:sp>
      <p:pic>
        <p:nvPicPr>
          <p:cNvPr id="11" name="Image 5">
            <a:extLst>
              <a:ext uri="{FF2B5EF4-FFF2-40B4-BE49-F238E27FC236}">
                <a16:creationId xmlns:a16="http://schemas.microsoft.com/office/drawing/2014/main" id="{D159857A-CDAD-44A6-B771-F4A3EEBA60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9857" y="1680455"/>
            <a:ext cx="1145219" cy="673389"/>
          </a:xfrm>
          <a:prstGeom prst="rect">
            <a:avLst/>
          </a:prstGeom>
        </p:spPr>
      </p:pic>
      <p:pic>
        <p:nvPicPr>
          <p:cNvPr id="12" name="Image 6">
            <a:extLst>
              <a:ext uri="{FF2B5EF4-FFF2-40B4-BE49-F238E27FC236}">
                <a16:creationId xmlns:a16="http://schemas.microsoft.com/office/drawing/2014/main" id="{65045F9B-F289-4A36-8844-23E56D2397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6842" y="3586496"/>
            <a:ext cx="711951" cy="361672"/>
          </a:xfrm>
          <a:prstGeom prst="rect">
            <a:avLst/>
          </a:prstGeom>
        </p:spPr>
      </p:pic>
      <p:sp>
        <p:nvSpPr>
          <p:cNvPr id="6" name="Left Brace 5">
            <a:extLst>
              <a:ext uri="{FF2B5EF4-FFF2-40B4-BE49-F238E27FC236}">
                <a16:creationId xmlns:a16="http://schemas.microsoft.com/office/drawing/2014/main" id="{14813A7E-29A6-4F8A-A368-2751D99FE647}"/>
              </a:ext>
            </a:extLst>
          </p:cNvPr>
          <p:cNvSpPr/>
          <p:nvPr/>
        </p:nvSpPr>
        <p:spPr>
          <a:xfrm flipH="1">
            <a:off x="8335108" y="1525194"/>
            <a:ext cx="275492" cy="4221272"/>
          </a:xfrm>
          <a:prstGeom prst="leftBrace">
            <a:avLst>
              <a:gd name="adj1" fmla="val 8333"/>
              <a:gd name="adj2" fmla="val 52142"/>
            </a:avLst>
          </a:prstGeom>
          <a:ln>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7" name="TextBox 6">
            <a:extLst>
              <a:ext uri="{FF2B5EF4-FFF2-40B4-BE49-F238E27FC236}">
                <a16:creationId xmlns:a16="http://schemas.microsoft.com/office/drawing/2014/main" id="{BE70DDB3-7AAB-4D3A-93BF-AB3FA6DC26DF}"/>
              </a:ext>
            </a:extLst>
          </p:cNvPr>
          <p:cNvSpPr txBox="1"/>
          <p:nvPr/>
        </p:nvSpPr>
        <p:spPr>
          <a:xfrm>
            <a:off x="8698262" y="2788709"/>
            <a:ext cx="2374368" cy="2000548"/>
          </a:xfrm>
          <a:prstGeom prst="rect">
            <a:avLst/>
          </a:prstGeom>
          <a:noFill/>
        </p:spPr>
        <p:txBody>
          <a:bodyPr wrap="none" rtlCol="0">
            <a:spAutoFit/>
          </a:bodyPr>
          <a:lstStyle/>
          <a:p>
            <a:r>
              <a:rPr lang="fr-FR" sz="2800" dirty="0">
                <a:solidFill>
                  <a:srgbClr val="C00000"/>
                </a:solidFill>
                <a:latin typeface="Abadi" panose="020B0604020202020204" pitchFamily="34" charset="0"/>
              </a:rPr>
              <a:t>Double cursus</a:t>
            </a:r>
          </a:p>
          <a:p>
            <a:r>
              <a:rPr lang="fr-FR" sz="3200" dirty="0">
                <a:solidFill>
                  <a:srgbClr val="C00000"/>
                </a:solidFill>
                <a:latin typeface="Abadi" panose="020B0604020202020204" pitchFamily="34" charset="0"/>
              </a:rPr>
              <a:t>Master </a:t>
            </a:r>
          </a:p>
          <a:p>
            <a:r>
              <a:rPr lang="fr-FR" sz="3200" dirty="0">
                <a:solidFill>
                  <a:srgbClr val="C00000"/>
                </a:solidFill>
                <a:latin typeface="Abadi" panose="020B0604020202020204" pitchFamily="34" charset="0"/>
              </a:rPr>
              <a:t>Humanités </a:t>
            </a:r>
          </a:p>
          <a:p>
            <a:r>
              <a:rPr lang="fr-FR" sz="3200" dirty="0">
                <a:solidFill>
                  <a:srgbClr val="C00000"/>
                </a:solidFill>
                <a:latin typeface="Abadi" panose="020B0604020202020204" pitchFamily="34" charset="0"/>
              </a:rPr>
              <a:t>Numériques</a:t>
            </a:r>
          </a:p>
        </p:txBody>
      </p:sp>
      <p:sp>
        <p:nvSpPr>
          <p:cNvPr id="2" name="Espace réservé du numéro de diapositive 1">
            <a:extLst>
              <a:ext uri="{FF2B5EF4-FFF2-40B4-BE49-F238E27FC236}">
                <a16:creationId xmlns:a16="http://schemas.microsoft.com/office/drawing/2014/main" id="{4AF8264E-33A5-41CC-89F1-7B12391B3FE6}"/>
              </a:ext>
            </a:extLst>
          </p:cNvPr>
          <p:cNvSpPr>
            <a:spLocks noGrp="1"/>
          </p:cNvSpPr>
          <p:nvPr>
            <p:ph type="sldNum" sz="quarter" idx="12"/>
          </p:nvPr>
        </p:nvSpPr>
        <p:spPr/>
        <p:txBody>
          <a:bodyPr/>
          <a:lstStyle/>
          <a:p>
            <a:fld id="{4FAB73BC-B049-4115-A692-8D63A059BFB8}" type="slidenum">
              <a:rPr lang="en-US" smtClean="0"/>
              <a:pPr/>
              <a:t>4</a:t>
            </a:fld>
            <a:endParaRPr lang="en-US" dirty="0"/>
          </a:p>
        </p:txBody>
      </p:sp>
      <p:pic>
        <p:nvPicPr>
          <p:cNvPr id="13" name="Image 12">
            <a:extLst>
              <a:ext uri="{FF2B5EF4-FFF2-40B4-BE49-F238E27FC236}">
                <a16:creationId xmlns:a16="http://schemas.microsoft.com/office/drawing/2014/main" id="{BD589669-0072-4F93-A33A-99B50AC92A6A}"/>
              </a:ext>
            </a:extLst>
          </p:cNvPr>
          <p:cNvPicPr>
            <a:picLocks noChangeAspect="1"/>
          </p:cNvPicPr>
          <p:nvPr/>
        </p:nvPicPr>
        <p:blipFill rotWithShape="1">
          <a:blip r:embed="rId5"/>
          <a:srcRect t="18939"/>
          <a:stretch/>
        </p:blipFill>
        <p:spPr>
          <a:xfrm>
            <a:off x="335696" y="4020004"/>
            <a:ext cx="1129380" cy="361672"/>
          </a:xfrm>
          <a:prstGeom prst="rect">
            <a:avLst/>
          </a:prstGeom>
        </p:spPr>
      </p:pic>
      <p:pic>
        <p:nvPicPr>
          <p:cNvPr id="14" name="Picture 13">
            <a:extLst>
              <a:ext uri="{FF2B5EF4-FFF2-40B4-BE49-F238E27FC236}">
                <a16:creationId xmlns:a16="http://schemas.microsoft.com/office/drawing/2014/main" id="{910262DC-7D62-4D04-9269-EEDA9E475C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374" y="5672945"/>
            <a:ext cx="1607966" cy="408532"/>
          </a:xfrm>
          <a:prstGeom prst="rect">
            <a:avLst/>
          </a:prstGeom>
        </p:spPr>
      </p:pic>
      <p:pic>
        <p:nvPicPr>
          <p:cNvPr id="1026" name="Picture 2" descr="The Programming Historian | Programming Historian">
            <a:extLst>
              <a:ext uri="{FF2B5EF4-FFF2-40B4-BE49-F238E27FC236}">
                <a16:creationId xmlns:a16="http://schemas.microsoft.com/office/drawing/2014/main" id="{11082185-3321-4F1E-84FF-686698D4617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6430" y="5137027"/>
            <a:ext cx="477301" cy="477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09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capture d’écran&#10;&#10;Description générée automatiquement">
            <a:extLst>
              <a:ext uri="{FF2B5EF4-FFF2-40B4-BE49-F238E27FC236}">
                <a16:creationId xmlns:a16="http://schemas.microsoft.com/office/drawing/2014/main" id="{A4EC7A70-1FB5-B34C-9704-57C85E6608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593" y="136525"/>
            <a:ext cx="7965407" cy="6564086"/>
          </a:xfrm>
          <a:prstGeom prst="rect">
            <a:avLst/>
          </a:prstGeom>
        </p:spPr>
      </p:pic>
      <p:sp>
        <p:nvSpPr>
          <p:cNvPr id="7" name="Ellipse 6">
            <a:extLst>
              <a:ext uri="{FF2B5EF4-FFF2-40B4-BE49-F238E27FC236}">
                <a16:creationId xmlns:a16="http://schemas.microsoft.com/office/drawing/2014/main" id="{B2381FE9-0E6D-4546-A731-00C8611ED7B7}"/>
              </a:ext>
            </a:extLst>
          </p:cNvPr>
          <p:cNvSpPr/>
          <p:nvPr/>
        </p:nvSpPr>
        <p:spPr>
          <a:xfrm>
            <a:off x="583879" y="2361405"/>
            <a:ext cx="952822" cy="407195"/>
          </a:xfrm>
          <a:prstGeom prst="ellipse">
            <a:avLst/>
          </a:prstGeom>
          <a:noFill/>
          <a:ln w="38100">
            <a:solidFill>
              <a:srgbClr val="FF8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54B6D27C-21E3-5242-8111-820B7023F946}"/>
              </a:ext>
            </a:extLst>
          </p:cNvPr>
          <p:cNvSpPr/>
          <p:nvPr/>
        </p:nvSpPr>
        <p:spPr>
          <a:xfrm>
            <a:off x="6134101" y="959246"/>
            <a:ext cx="1390810" cy="503238"/>
          </a:xfrm>
          <a:prstGeom prst="ellipse">
            <a:avLst/>
          </a:prstGeom>
          <a:noFill/>
          <a:ln w="38100">
            <a:solidFill>
              <a:srgbClr val="8E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4EF7E8F9-455C-E44C-A710-84958B905546}"/>
              </a:ext>
            </a:extLst>
          </p:cNvPr>
          <p:cNvSpPr/>
          <p:nvPr/>
        </p:nvSpPr>
        <p:spPr>
          <a:xfrm>
            <a:off x="6223000" y="2516981"/>
            <a:ext cx="1930399" cy="503238"/>
          </a:xfrm>
          <a:prstGeom prst="ellipse">
            <a:avLst/>
          </a:prstGeom>
          <a:noFill/>
          <a:ln w="38100">
            <a:solidFill>
              <a:srgbClr val="8E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Picture 9">
            <a:extLst>
              <a:ext uri="{FF2B5EF4-FFF2-40B4-BE49-F238E27FC236}">
                <a16:creationId xmlns:a16="http://schemas.microsoft.com/office/drawing/2014/main" id="{097F9833-5C83-40E1-9BBA-843DA74794DE}"/>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2" name="Espace réservé du numéro de diapositive 1">
            <a:extLst>
              <a:ext uri="{FF2B5EF4-FFF2-40B4-BE49-F238E27FC236}">
                <a16:creationId xmlns:a16="http://schemas.microsoft.com/office/drawing/2014/main" id="{3A3A76FC-9267-4CA1-AB69-815032D901CD}"/>
              </a:ext>
            </a:extLst>
          </p:cNvPr>
          <p:cNvSpPr>
            <a:spLocks noGrp="1"/>
          </p:cNvSpPr>
          <p:nvPr>
            <p:ph type="sldNum" sz="quarter" idx="12"/>
          </p:nvPr>
        </p:nvSpPr>
        <p:spPr/>
        <p:txBody>
          <a:bodyPr/>
          <a:lstStyle/>
          <a:p>
            <a:fld id="{4FAB73BC-B049-4115-A692-8D63A059BFB8}" type="slidenum">
              <a:rPr lang="en-US" smtClean="0"/>
              <a:t>40</a:t>
            </a:fld>
            <a:endParaRPr lang="en-US" dirty="0"/>
          </a:p>
        </p:txBody>
      </p:sp>
    </p:spTree>
    <p:extLst>
      <p:ext uri="{BB962C8B-B14F-4D97-AF65-F5344CB8AC3E}">
        <p14:creationId xmlns:p14="http://schemas.microsoft.com/office/powerpoint/2010/main" val="2957385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capture d’écran&#10;&#10;Description générée automatiquement">
            <a:extLst>
              <a:ext uri="{FF2B5EF4-FFF2-40B4-BE49-F238E27FC236}">
                <a16:creationId xmlns:a16="http://schemas.microsoft.com/office/drawing/2014/main" id="{1DA7963C-071B-0D48-B7BE-0042778DA6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043" y="170057"/>
            <a:ext cx="8510400" cy="6517886"/>
          </a:xfrm>
          <a:prstGeom prst="rect">
            <a:avLst/>
          </a:prstGeom>
        </p:spPr>
      </p:pic>
      <p:pic>
        <p:nvPicPr>
          <p:cNvPr id="7" name="Picture 6">
            <a:extLst>
              <a:ext uri="{FF2B5EF4-FFF2-40B4-BE49-F238E27FC236}">
                <a16:creationId xmlns:a16="http://schemas.microsoft.com/office/drawing/2014/main" id="{C07804E1-48D4-4289-A1AB-8CD7C4BE2076}"/>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2" name="Espace réservé du numéro de diapositive 1">
            <a:extLst>
              <a:ext uri="{FF2B5EF4-FFF2-40B4-BE49-F238E27FC236}">
                <a16:creationId xmlns:a16="http://schemas.microsoft.com/office/drawing/2014/main" id="{F7603B5B-DBC3-48B1-AB20-265C416EBB20}"/>
              </a:ext>
            </a:extLst>
          </p:cNvPr>
          <p:cNvSpPr>
            <a:spLocks noGrp="1"/>
          </p:cNvSpPr>
          <p:nvPr>
            <p:ph type="sldNum" sz="quarter" idx="12"/>
          </p:nvPr>
        </p:nvSpPr>
        <p:spPr/>
        <p:txBody>
          <a:bodyPr/>
          <a:lstStyle/>
          <a:p>
            <a:fld id="{4FAB73BC-B049-4115-A692-8D63A059BFB8}" type="slidenum">
              <a:rPr lang="en-US" smtClean="0"/>
              <a:t>41</a:t>
            </a:fld>
            <a:endParaRPr lang="en-US" dirty="0"/>
          </a:p>
        </p:txBody>
      </p:sp>
    </p:spTree>
    <p:extLst>
      <p:ext uri="{BB962C8B-B14F-4D97-AF65-F5344CB8AC3E}">
        <p14:creationId xmlns:p14="http://schemas.microsoft.com/office/powerpoint/2010/main" val="3861285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capture d’écran&#10;&#10;Description générée automatiquement">
            <a:extLst>
              <a:ext uri="{FF2B5EF4-FFF2-40B4-BE49-F238E27FC236}">
                <a16:creationId xmlns:a16="http://schemas.microsoft.com/office/drawing/2014/main" id="{A1D244B8-22AD-494C-B84C-5739C425D5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747" y="279400"/>
            <a:ext cx="10578809" cy="6299200"/>
          </a:xfrm>
          <a:prstGeom prst="rect">
            <a:avLst/>
          </a:prstGeom>
        </p:spPr>
      </p:pic>
      <p:sp>
        <p:nvSpPr>
          <p:cNvPr id="7" name="Ellipse 6">
            <a:extLst>
              <a:ext uri="{FF2B5EF4-FFF2-40B4-BE49-F238E27FC236}">
                <a16:creationId xmlns:a16="http://schemas.microsoft.com/office/drawing/2014/main" id="{8674AC56-5ED1-114F-9636-221432DD9220}"/>
              </a:ext>
            </a:extLst>
          </p:cNvPr>
          <p:cNvSpPr/>
          <p:nvPr/>
        </p:nvSpPr>
        <p:spPr>
          <a:xfrm>
            <a:off x="337747" y="229391"/>
            <a:ext cx="952822" cy="407195"/>
          </a:xfrm>
          <a:prstGeom prst="ellipse">
            <a:avLst/>
          </a:prstGeom>
          <a:noFill/>
          <a:ln w="38100">
            <a:solidFill>
              <a:srgbClr val="FF8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E6CC65DF-59BD-E241-B9F4-5224458E4E24}"/>
              </a:ext>
            </a:extLst>
          </p:cNvPr>
          <p:cNvSpPr/>
          <p:nvPr/>
        </p:nvSpPr>
        <p:spPr>
          <a:xfrm>
            <a:off x="3141810" y="432988"/>
            <a:ext cx="1836589" cy="503238"/>
          </a:xfrm>
          <a:prstGeom prst="ellipse">
            <a:avLst/>
          </a:prstGeom>
          <a:noFill/>
          <a:ln w="38100">
            <a:solidFill>
              <a:srgbClr val="8E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8">
            <a:extLst>
              <a:ext uri="{FF2B5EF4-FFF2-40B4-BE49-F238E27FC236}">
                <a16:creationId xmlns:a16="http://schemas.microsoft.com/office/drawing/2014/main" id="{3E24F626-595E-4021-B010-68C74BB4499B}"/>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2" name="Espace réservé du numéro de diapositive 1">
            <a:extLst>
              <a:ext uri="{FF2B5EF4-FFF2-40B4-BE49-F238E27FC236}">
                <a16:creationId xmlns:a16="http://schemas.microsoft.com/office/drawing/2014/main" id="{017A1225-B0DB-425B-992C-4BE908C1E8E6}"/>
              </a:ext>
            </a:extLst>
          </p:cNvPr>
          <p:cNvSpPr>
            <a:spLocks noGrp="1"/>
          </p:cNvSpPr>
          <p:nvPr>
            <p:ph type="sldNum" sz="quarter" idx="12"/>
          </p:nvPr>
        </p:nvSpPr>
        <p:spPr/>
        <p:txBody>
          <a:bodyPr/>
          <a:lstStyle/>
          <a:p>
            <a:fld id="{4FAB73BC-B049-4115-A692-8D63A059BFB8}" type="slidenum">
              <a:rPr lang="en-US" smtClean="0"/>
              <a:t>42</a:t>
            </a:fld>
            <a:endParaRPr lang="en-US" dirty="0"/>
          </a:p>
        </p:txBody>
      </p:sp>
    </p:spTree>
    <p:extLst>
      <p:ext uri="{BB962C8B-B14F-4D97-AF65-F5344CB8AC3E}">
        <p14:creationId xmlns:p14="http://schemas.microsoft.com/office/powerpoint/2010/main" val="2893862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capture d’écran&#10;&#10;Description générée automatiquement">
            <a:extLst>
              <a:ext uri="{FF2B5EF4-FFF2-40B4-BE49-F238E27FC236}">
                <a16:creationId xmlns:a16="http://schemas.microsoft.com/office/drawing/2014/main" id="{18DEEE8F-8976-DC4D-A2D5-80A7E50A91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150" y="1885576"/>
            <a:ext cx="10460683" cy="2663972"/>
          </a:xfrm>
          <a:prstGeom prst="rect">
            <a:avLst/>
          </a:prstGeom>
        </p:spPr>
      </p:pic>
      <p:sp>
        <p:nvSpPr>
          <p:cNvPr id="7" name="Ellipse 6">
            <a:extLst>
              <a:ext uri="{FF2B5EF4-FFF2-40B4-BE49-F238E27FC236}">
                <a16:creationId xmlns:a16="http://schemas.microsoft.com/office/drawing/2014/main" id="{EDC1AEA2-3788-6E48-9E81-2351B644CE95}"/>
              </a:ext>
            </a:extLst>
          </p:cNvPr>
          <p:cNvSpPr/>
          <p:nvPr/>
        </p:nvSpPr>
        <p:spPr>
          <a:xfrm>
            <a:off x="3472011" y="3076348"/>
            <a:ext cx="1379390" cy="503238"/>
          </a:xfrm>
          <a:prstGeom prst="ellipse">
            <a:avLst/>
          </a:prstGeom>
          <a:noFill/>
          <a:ln w="38100">
            <a:solidFill>
              <a:srgbClr val="8E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Picture 7">
            <a:extLst>
              <a:ext uri="{FF2B5EF4-FFF2-40B4-BE49-F238E27FC236}">
                <a16:creationId xmlns:a16="http://schemas.microsoft.com/office/drawing/2014/main" id="{1CB9A4A9-0CF2-40BA-802F-565B3937C08A}"/>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2" name="Espace réservé du numéro de diapositive 1">
            <a:extLst>
              <a:ext uri="{FF2B5EF4-FFF2-40B4-BE49-F238E27FC236}">
                <a16:creationId xmlns:a16="http://schemas.microsoft.com/office/drawing/2014/main" id="{3D8F7F35-9C97-4B6D-B7A3-2E91E96B0124}"/>
              </a:ext>
            </a:extLst>
          </p:cNvPr>
          <p:cNvSpPr>
            <a:spLocks noGrp="1"/>
          </p:cNvSpPr>
          <p:nvPr>
            <p:ph type="sldNum" sz="quarter" idx="12"/>
          </p:nvPr>
        </p:nvSpPr>
        <p:spPr/>
        <p:txBody>
          <a:bodyPr/>
          <a:lstStyle/>
          <a:p>
            <a:fld id="{4FAB73BC-B049-4115-A692-8D63A059BFB8}" type="slidenum">
              <a:rPr lang="en-US" smtClean="0"/>
              <a:t>43</a:t>
            </a:fld>
            <a:endParaRPr lang="en-US" dirty="0"/>
          </a:p>
        </p:txBody>
      </p:sp>
    </p:spTree>
    <p:extLst>
      <p:ext uri="{BB962C8B-B14F-4D97-AF65-F5344CB8AC3E}">
        <p14:creationId xmlns:p14="http://schemas.microsoft.com/office/powerpoint/2010/main" val="253652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12" name="Image 11" descr="Une image contenant capture d’écran, ordinateur&#10;&#10;Description générée automatiquement">
            <a:extLst>
              <a:ext uri="{FF2B5EF4-FFF2-40B4-BE49-F238E27FC236}">
                <a16:creationId xmlns:a16="http://schemas.microsoft.com/office/drawing/2014/main" id="{E72E60A0-7AC7-7649-8E70-09792E0E21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99" t="9319" r="2315" b="31500"/>
          <a:stretch/>
        </p:blipFill>
        <p:spPr>
          <a:xfrm>
            <a:off x="250719" y="1319387"/>
            <a:ext cx="10651743" cy="4126136"/>
          </a:xfrm>
          <a:prstGeom prst="rect">
            <a:avLst/>
          </a:prstGeom>
        </p:spPr>
      </p:pic>
      <p:sp>
        <p:nvSpPr>
          <p:cNvPr id="13" name="ZoneTexte 12">
            <a:extLst>
              <a:ext uri="{FF2B5EF4-FFF2-40B4-BE49-F238E27FC236}">
                <a16:creationId xmlns:a16="http://schemas.microsoft.com/office/drawing/2014/main" id="{592301CD-CFF5-3141-94ED-514EE4D5BBD2}"/>
              </a:ext>
            </a:extLst>
          </p:cNvPr>
          <p:cNvSpPr txBox="1"/>
          <p:nvPr/>
        </p:nvSpPr>
        <p:spPr>
          <a:xfrm>
            <a:off x="464040" y="5716270"/>
            <a:ext cx="1963999" cy="369332"/>
          </a:xfrm>
          <a:prstGeom prst="rect">
            <a:avLst/>
          </a:prstGeom>
          <a:noFill/>
        </p:spPr>
        <p:txBody>
          <a:bodyPr wrap="none" rtlCol="0">
            <a:spAutoFit/>
          </a:bodyPr>
          <a:lstStyle/>
          <a:p>
            <a:r>
              <a:rPr lang="fr-FR" dirty="0"/>
              <a:t>1. Corpus XML</a:t>
            </a:r>
          </a:p>
        </p:txBody>
      </p:sp>
      <p:sp>
        <p:nvSpPr>
          <p:cNvPr id="15" name="ZoneTexte 14">
            <a:extLst>
              <a:ext uri="{FF2B5EF4-FFF2-40B4-BE49-F238E27FC236}">
                <a16:creationId xmlns:a16="http://schemas.microsoft.com/office/drawing/2014/main" id="{79FD97C1-25D0-5241-8090-8AABA49D34E6}"/>
              </a:ext>
            </a:extLst>
          </p:cNvPr>
          <p:cNvSpPr txBox="1"/>
          <p:nvPr/>
        </p:nvSpPr>
        <p:spPr>
          <a:xfrm>
            <a:off x="4055346" y="5700138"/>
            <a:ext cx="1866217" cy="369332"/>
          </a:xfrm>
          <a:prstGeom prst="rect">
            <a:avLst/>
          </a:prstGeom>
          <a:noFill/>
        </p:spPr>
        <p:txBody>
          <a:bodyPr wrap="none" rtlCol="0">
            <a:spAutoFit/>
          </a:bodyPr>
          <a:lstStyle/>
          <a:p>
            <a:r>
              <a:rPr lang="fr-FR" dirty="0"/>
              <a:t>2. Le fichier XSL</a:t>
            </a:r>
          </a:p>
        </p:txBody>
      </p:sp>
      <p:sp>
        <p:nvSpPr>
          <p:cNvPr id="16" name="ZoneTexte 15">
            <a:extLst>
              <a:ext uri="{FF2B5EF4-FFF2-40B4-BE49-F238E27FC236}">
                <a16:creationId xmlns:a16="http://schemas.microsoft.com/office/drawing/2014/main" id="{022A5587-4DB5-1A47-8525-29A4845BCC9A}"/>
              </a:ext>
            </a:extLst>
          </p:cNvPr>
          <p:cNvSpPr txBox="1"/>
          <p:nvPr/>
        </p:nvSpPr>
        <p:spPr>
          <a:xfrm>
            <a:off x="7337803" y="5732403"/>
            <a:ext cx="1669111" cy="369332"/>
          </a:xfrm>
          <a:prstGeom prst="rect">
            <a:avLst/>
          </a:prstGeom>
          <a:noFill/>
        </p:spPr>
        <p:txBody>
          <a:bodyPr wrap="none" rtlCol="0">
            <a:spAutoFit/>
          </a:bodyPr>
          <a:lstStyle/>
          <a:p>
            <a:r>
              <a:rPr lang="fr-FR" dirty="0"/>
              <a:t>3. Un résultat (.</a:t>
            </a:r>
            <a:r>
              <a:rPr lang="fr-FR" dirty="0" err="1"/>
              <a:t>xml</a:t>
            </a:r>
            <a:r>
              <a:rPr lang="fr-FR" dirty="0"/>
              <a:t>, .html, .</a:t>
            </a:r>
            <a:r>
              <a:rPr lang="fr-FR" dirty="0" err="1"/>
              <a:t>txt</a:t>
            </a:r>
            <a:r>
              <a:rPr lang="fr-FR" dirty="0"/>
              <a:t>, </a:t>
            </a:r>
            <a:r>
              <a:rPr lang="fr-FR" dirty="0" err="1"/>
              <a:t>etc</a:t>
            </a:r>
            <a:r>
              <a:rPr lang="fr-FR" dirty="0"/>
              <a:t>)</a:t>
            </a:r>
          </a:p>
        </p:txBody>
      </p:sp>
      <p:sp>
        <p:nvSpPr>
          <p:cNvPr id="18" name="Title 1">
            <a:extLst>
              <a:ext uri="{FF2B5EF4-FFF2-40B4-BE49-F238E27FC236}">
                <a16:creationId xmlns:a16="http://schemas.microsoft.com/office/drawing/2014/main" id="{85090440-FD9C-0A4D-BE06-41AF15986B2F}"/>
              </a:ext>
            </a:extLst>
          </p:cNvPr>
          <p:cNvSpPr>
            <a:spLocks noGrp="1"/>
          </p:cNvSpPr>
          <p:nvPr>
            <p:ph type="title"/>
          </p:nvPr>
        </p:nvSpPr>
        <p:spPr>
          <a:xfrm>
            <a:off x="484879" y="311372"/>
            <a:ext cx="8214277" cy="693161"/>
          </a:xfrm>
        </p:spPr>
        <p:txBody>
          <a:bodyPr>
            <a:normAutofit fontScale="90000"/>
          </a:bodyPr>
          <a:lstStyle/>
          <a:p>
            <a:r>
              <a:rPr lang="fr-FR" dirty="0"/>
              <a:t>Les feuilles de transformations XSL</a:t>
            </a:r>
          </a:p>
        </p:txBody>
      </p:sp>
      <p:sp>
        <p:nvSpPr>
          <p:cNvPr id="19" name="ZoneTexte 18">
            <a:extLst>
              <a:ext uri="{FF2B5EF4-FFF2-40B4-BE49-F238E27FC236}">
                <a16:creationId xmlns:a16="http://schemas.microsoft.com/office/drawing/2014/main" id="{734C8871-776E-A74A-8A69-0E3AA098CDBC}"/>
              </a:ext>
            </a:extLst>
          </p:cNvPr>
          <p:cNvSpPr txBox="1"/>
          <p:nvPr/>
        </p:nvSpPr>
        <p:spPr>
          <a:xfrm>
            <a:off x="2656639" y="5592974"/>
            <a:ext cx="492443" cy="646331"/>
          </a:xfrm>
          <a:prstGeom prst="rect">
            <a:avLst/>
          </a:prstGeom>
          <a:noFill/>
        </p:spPr>
        <p:txBody>
          <a:bodyPr wrap="none" rtlCol="0">
            <a:spAutoFit/>
          </a:bodyPr>
          <a:lstStyle/>
          <a:p>
            <a:r>
              <a:rPr lang="fr-FR" sz="3600" dirty="0"/>
              <a:t>+</a:t>
            </a:r>
          </a:p>
        </p:txBody>
      </p:sp>
      <p:sp>
        <p:nvSpPr>
          <p:cNvPr id="20" name="ZoneTexte 19">
            <a:extLst>
              <a:ext uri="{FF2B5EF4-FFF2-40B4-BE49-F238E27FC236}">
                <a16:creationId xmlns:a16="http://schemas.microsoft.com/office/drawing/2014/main" id="{806ACCA8-3A91-644E-A5C7-41E460ABC45E}"/>
              </a:ext>
            </a:extLst>
          </p:cNvPr>
          <p:cNvSpPr txBox="1"/>
          <p:nvPr/>
        </p:nvSpPr>
        <p:spPr>
          <a:xfrm>
            <a:off x="6765691" y="5561638"/>
            <a:ext cx="492443" cy="646331"/>
          </a:xfrm>
          <a:prstGeom prst="rect">
            <a:avLst/>
          </a:prstGeom>
          <a:noFill/>
        </p:spPr>
        <p:txBody>
          <a:bodyPr wrap="none" rtlCol="0">
            <a:spAutoFit/>
          </a:bodyPr>
          <a:lstStyle/>
          <a:p>
            <a:r>
              <a:rPr lang="fr-FR" sz="3600" dirty="0"/>
              <a:t>=</a:t>
            </a:r>
          </a:p>
        </p:txBody>
      </p:sp>
      <p:sp>
        <p:nvSpPr>
          <p:cNvPr id="21" name="Flèche vers la droite 20">
            <a:extLst>
              <a:ext uri="{FF2B5EF4-FFF2-40B4-BE49-F238E27FC236}">
                <a16:creationId xmlns:a16="http://schemas.microsoft.com/office/drawing/2014/main" id="{1A35FD94-E394-AE4E-99AE-6ACF5BFB091E}"/>
              </a:ext>
            </a:extLst>
          </p:cNvPr>
          <p:cNvSpPr/>
          <p:nvPr/>
        </p:nvSpPr>
        <p:spPr>
          <a:xfrm>
            <a:off x="2503833" y="4978394"/>
            <a:ext cx="1065581" cy="1657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2" name="Flèche vers la droite 21">
            <a:extLst>
              <a:ext uri="{FF2B5EF4-FFF2-40B4-BE49-F238E27FC236}">
                <a16:creationId xmlns:a16="http://schemas.microsoft.com/office/drawing/2014/main" id="{D6DF997A-6DDF-BE4E-825A-880B69FD0EBD}"/>
              </a:ext>
            </a:extLst>
          </p:cNvPr>
          <p:cNvSpPr/>
          <p:nvPr/>
        </p:nvSpPr>
        <p:spPr>
          <a:xfrm>
            <a:off x="7545019" y="4895498"/>
            <a:ext cx="1065581" cy="1657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 name="Espace réservé du numéro de diapositive 1">
            <a:extLst>
              <a:ext uri="{FF2B5EF4-FFF2-40B4-BE49-F238E27FC236}">
                <a16:creationId xmlns:a16="http://schemas.microsoft.com/office/drawing/2014/main" id="{97AB0DD7-EAA5-4680-9AEF-964BD44BC45F}"/>
              </a:ext>
            </a:extLst>
          </p:cNvPr>
          <p:cNvSpPr>
            <a:spLocks noGrp="1"/>
          </p:cNvSpPr>
          <p:nvPr>
            <p:ph type="sldNum" sz="quarter" idx="12"/>
          </p:nvPr>
        </p:nvSpPr>
        <p:spPr/>
        <p:txBody>
          <a:bodyPr/>
          <a:lstStyle/>
          <a:p>
            <a:fld id="{4FAB73BC-B049-4115-A692-8D63A059BFB8}" type="slidenum">
              <a:rPr lang="en-US" smtClean="0"/>
              <a:t>44</a:t>
            </a:fld>
            <a:endParaRPr lang="en-US" dirty="0"/>
          </a:p>
        </p:txBody>
      </p:sp>
    </p:spTree>
    <p:extLst>
      <p:ext uri="{BB962C8B-B14F-4D97-AF65-F5344CB8AC3E}">
        <p14:creationId xmlns:p14="http://schemas.microsoft.com/office/powerpoint/2010/main" val="395294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484879" y="311372"/>
            <a:ext cx="8214277" cy="693161"/>
          </a:xfrm>
        </p:spPr>
        <p:txBody>
          <a:bodyPr>
            <a:normAutofit fontScale="90000"/>
          </a:bodyPr>
          <a:lstStyle/>
          <a:p>
            <a:r>
              <a:rPr lang="fr-FR" dirty="0"/>
              <a:t>Les feuilles de transformations XSL</a:t>
            </a:r>
          </a:p>
        </p:txBody>
      </p:sp>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5" name="ZoneTexte 4">
            <a:extLst>
              <a:ext uri="{FF2B5EF4-FFF2-40B4-BE49-F238E27FC236}">
                <a16:creationId xmlns:a16="http://schemas.microsoft.com/office/drawing/2014/main" id="{73609E13-4F48-D549-952B-0CD6DB27DC01}"/>
              </a:ext>
            </a:extLst>
          </p:cNvPr>
          <p:cNvSpPr txBox="1"/>
          <p:nvPr/>
        </p:nvSpPr>
        <p:spPr>
          <a:xfrm>
            <a:off x="484879" y="1004533"/>
            <a:ext cx="8519255" cy="369332"/>
          </a:xfrm>
          <a:prstGeom prst="rect">
            <a:avLst/>
          </a:prstGeom>
          <a:noFill/>
        </p:spPr>
        <p:txBody>
          <a:bodyPr wrap="none" rtlCol="0">
            <a:spAutoFit/>
          </a:bodyPr>
          <a:lstStyle/>
          <a:p>
            <a:r>
              <a:rPr lang="fr-FR" dirty="0"/>
              <a:t>Exemple : création d’un tableau avec </a:t>
            </a:r>
            <a:r>
              <a:rPr lang="fr-FR" i="1" dirty="0"/>
              <a:t>entité auteur/ lien/ source du lien/ description du lien</a:t>
            </a:r>
            <a:endParaRPr lang="fr-FR" dirty="0"/>
          </a:p>
        </p:txBody>
      </p:sp>
      <p:pic>
        <p:nvPicPr>
          <p:cNvPr id="12" name="Image 11" descr="Une image contenant capture d’écran&#10;&#10;Description générée automatiquement">
            <a:extLst>
              <a:ext uri="{FF2B5EF4-FFF2-40B4-BE49-F238E27FC236}">
                <a16:creationId xmlns:a16="http://schemas.microsoft.com/office/drawing/2014/main" id="{E5CF03A0-0377-B24C-88E1-865A14A4CA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765" y="1560190"/>
            <a:ext cx="10393500" cy="4177669"/>
          </a:xfrm>
          <a:prstGeom prst="rect">
            <a:avLst/>
          </a:prstGeom>
        </p:spPr>
      </p:pic>
      <p:sp>
        <p:nvSpPr>
          <p:cNvPr id="13" name="Rectangle 12">
            <a:extLst>
              <a:ext uri="{FF2B5EF4-FFF2-40B4-BE49-F238E27FC236}">
                <a16:creationId xmlns:a16="http://schemas.microsoft.com/office/drawing/2014/main" id="{0B7124BE-0A68-9849-A4E0-DA3AA455B35A}"/>
              </a:ext>
            </a:extLst>
          </p:cNvPr>
          <p:cNvSpPr/>
          <p:nvPr/>
        </p:nvSpPr>
        <p:spPr>
          <a:xfrm>
            <a:off x="484879" y="2960370"/>
            <a:ext cx="2349761" cy="26289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EAE9E666-6801-DE48-8515-BAD261FA65F1}"/>
              </a:ext>
            </a:extLst>
          </p:cNvPr>
          <p:cNvSpPr txBox="1"/>
          <p:nvPr/>
        </p:nvSpPr>
        <p:spPr>
          <a:xfrm>
            <a:off x="4229100" y="2591038"/>
            <a:ext cx="1580946" cy="369332"/>
          </a:xfrm>
          <a:prstGeom prst="rect">
            <a:avLst/>
          </a:prstGeom>
          <a:noFill/>
        </p:spPr>
        <p:txBody>
          <a:bodyPr wrap="none" rtlCol="0">
            <a:spAutoFit/>
          </a:bodyPr>
          <a:lstStyle/>
          <a:p>
            <a:r>
              <a:rPr lang="fr-FR" dirty="0"/>
              <a:t>Une sortie .</a:t>
            </a:r>
            <a:r>
              <a:rPr lang="fr-FR" dirty="0" err="1"/>
              <a:t>txt</a:t>
            </a:r>
            <a:endParaRPr lang="fr-FR" dirty="0"/>
          </a:p>
        </p:txBody>
      </p:sp>
      <p:cxnSp>
        <p:nvCxnSpPr>
          <p:cNvPr id="16" name="Connecteur droit avec flèche 15">
            <a:extLst>
              <a:ext uri="{FF2B5EF4-FFF2-40B4-BE49-F238E27FC236}">
                <a16:creationId xmlns:a16="http://schemas.microsoft.com/office/drawing/2014/main" id="{257FC6A2-BB7C-154D-BD93-1C9641E7F8AF}"/>
              </a:ext>
            </a:extLst>
          </p:cNvPr>
          <p:cNvCxnSpPr>
            <a:endCxn id="14" idx="1"/>
          </p:cNvCxnSpPr>
          <p:nvPr/>
        </p:nvCxnSpPr>
        <p:spPr>
          <a:xfrm flipV="1">
            <a:off x="2834640" y="2775704"/>
            <a:ext cx="1394460" cy="184666"/>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a:extLst>
              <a:ext uri="{FF2B5EF4-FFF2-40B4-BE49-F238E27FC236}">
                <a16:creationId xmlns:a16="http://schemas.microsoft.com/office/drawing/2014/main" id="{4F5D66EA-6A4D-BF4F-84BB-1074B6505DA3}"/>
              </a:ext>
            </a:extLst>
          </p:cNvPr>
          <p:cNvCxnSpPr>
            <a:cxnSpLocks/>
          </p:cNvCxnSpPr>
          <p:nvPr/>
        </p:nvCxnSpPr>
        <p:spPr>
          <a:xfrm flipV="1">
            <a:off x="6526530" y="3516027"/>
            <a:ext cx="1077077" cy="6283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8" name="ZoneTexte 17">
            <a:extLst>
              <a:ext uri="{FF2B5EF4-FFF2-40B4-BE49-F238E27FC236}">
                <a16:creationId xmlns:a16="http://schemas.microsoft.com/office/drawing/2014/main" id="{543CDF8C-28F2-4B4C-9A72-672E647F943D}"/>
              </a:ext>
            </a:extLst>
          </p:cNvPr>
          <p:cNvSpPr txBox="1"/>
          <p:nvPr/>
        </p:nvSpPr>
        <p:spPr>
          <a:xfrm>
            <a:off x="7619239" y="3336662"/>
            <a:ext cx="3223959" cy="369332"/>
          </a:xfrm>
          <a:prstGeom prst="rect">
            <a:avLst/>
          </a:prstGeom>
          <a:noFill/>
        </p:spPr>
        <p:txBody>
          <a:bodyPr wrap="none" rtlCol="0">
            <a:spAutoFit/>
          </a:bodyPr>
          <a:lstStyle/>
          <a:p>
            <a:r>
              <a:rPr lang="fr-FR" dirty="0"/>
              <a:t>Création des noms de colonnes</a:t>
            </a:r>
          </a:p>
        </p:txBody>
      </p:sp>
      <p:sp>
        <p:nvSpPr>
          <p:cNvPr id="44" name="Rectangle 43">
            <a:extLst>
              <a:ext uri="{FF2B5EF4-FFF2-40B4-BE49-F238E27FC236}">
                <a16:creationId xmlns:a16="http://schemas.microsoft.com/office/drawing/2014/main" id="{A02D0C6C-8F87-5E41-8085-5004F0527998}"/>
              </a:ext>
            </a:extLst>
          </p:cNvPr>
          <p:cNvSpPr/>
          <p:nvPr/>
        </p:nvSpPr>
        <p:spPr>
          <a:xfrm>
            <a:off x="911598" y="3705994"/>
            <a:ext cx="9695441" cy="1306092"/>
          </a:xfrm>
          <a:prstGeom prst="rect">
            <a:avLst/>
          </a:prstGeom>
          <a:no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a:extLst>
              <a:ext uri="{FF2B5EF4-FFF2-40B4-BE49-F238E27FC236}">
                <a16:creationId xmlns:a16="http://schemas.microsoft.com/office/drawing/2014/main" id="{171AC2CB-633C-4D4F-B975-17B09C7308EC}"/>
              </a:ext>
            </a:extLst>
          </p:cNvPr>
          <p:cNvSpPr txBox="1"/>
          <p:nvPr/>
        </p:nvSpPr>
        <p:spPr>
          <a:xfrm>
            <a:off x="6029185" y="4642754"/>
            <a:ext cx="3598742" cy="369332"/>
          </a:xfrm>
          <a:prstGeom prst="rect">
            <a:avLst/>
          </a:prstGeom>
          <a:noFill/>
        </p:spPr>
        <p:txBody>
          <a:bodyPr wrap="none" rtlCol="0">
            <a:spAutoFit/>
          </a:bodyPr>
          <a:lstStyle/>
          <a:p>
            <a:r>
              <a:rPr lang="fr-FR" dirty="0"/>
              <a:t>Remplissage des lignes du tableau</a:t>
            </a:r>
          </a:p>
        </p:txBody>
      </p:sp>
      <p:sp>
        <p:nvSpPr>
          <p:cNvPr id="3" name="Espace réservé du numéro de diapositive 2">
            <a:extLst>
              <a:ext uri="{FF2B5EF4-FFF2-40B4-BE49-F238E27FC236}">
                <a16:creationId xmlns:a16="http://schemas.microsoft.com/office/drawing/2014/main" id="{67024A1A-7D8A-48D0-8226-B1B03A796C84}"/>
              </a:ext>
            </a:extLst>
          </p:cNvPr>
          <p:cNvSpPr>
            <a:spLocks noGrp="1"/>
          </p:cNvSpPr>
          <p:nvPr>
            <p:ph type="sldNum" sz="quarter" idx="12"/>
          </p:nvPr>
        </p:nvSpPr>
        <p:spPr/>
        <p:txBody>
          <a:bodyPr/>
          <a:lstStyle/>
          <a:p>
            <a:fld id="{4FAB73BC-B049-4115-A692-8D63A059BFB8}" type="slidenum">
              <a:rPr lang="en-US" smtClean="0"/>
              <a:t>45</a:t>
            </a:fld>
            <a:endParaRPr lang="en-US" dirty="0"/>
          </a:p>
        </p:txBody>
      </p:sp>
    </p:spTree>
    <p:extLst>
      <p:ext uri="{BB962C8B-B14F-4D97-AF65-F5344CB8AC3E}">
        <p14:creationId xmlns:p14="http://schemas.microsoft.com/office/powerpoint/2010/main" val="582580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18" name="Title 1">
            <a:extLst>
              <a:ext uri="{FF2B5EF4-FFF2-40B4-BE49-F238E27FC236}">
                <a16:creationId xmlns:a16="http://schemas.microsoft.com/office/drawing/2014/main" id="{85090440-FD9C-0A4D-BE06-41AF15986B2F}"/>
              </a:ext>
            </a:extLst>
          </p:cNvPr>
          <p:cNvSpPr>
            <a:spLocks noGrp="1"/>
          </p:cNvSpPr>
          <p:nvPr>
            <p:ph type="title"/>
          </p:nvPr>
        </p:nvSpPr>
        <p:spPr>
          <a:xfrm>
            <a:off x="484879" y="311372"/>
            <a:ext cx="8214277" cy="693161"/>
          </a:xfrm>
        </p:spPr>
        <p:txBody>
          <a:bodyPr>
            <a:normAutofit fontScale="90000"/>
          </a:bodyPr>
          <a:lstStyle/>
          <a:p>
            <a:r>
              <a:rPr lang="fr-FR" dirty="0"/>
              <a:t>Pour obtenir :</a:t>
            </a:r>
          </a:p>
        </p:txBody>
      </p:sp>
      <p:pic>
        <p:nvPicPr>
          <p:cNvPr id="3" name="Image 2" descr="Une image contenant capture d’écran&#10;&#10;Description générée automatiquement">
            <a:extLst>
              <a:ext uri="{FF2B5EF4-FFF2-40B4-BE49-F238E27FC236}">
                <a16:creationId xmlns:a16="http://schemas.microsoft.com/office/drawing/2014/main" id="{7EB1385F-29D4-4E43-84C7-A7F1BE2C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98" y="1004533"/>
            <a:ext cx="10532533" cy="5628143"/>
          </a:xfrm>
          <a:prstGeom prst="rect">
            <a:avLst/>
          </a:prstGeom>
        </p:spPr>
      </p:pic>
      <p:sp>
        <p:nvSpPr>
          <p:cNvPr id="2" name="Espace réservé du numéro de diapositive 1">
            <a:extLst>
              <a:ext uri="{FF2B5EF4-FFF2-40B4-BE49-F238E27FC236}">
                <a16:creationId xmlns:a16="http://schemas.microsoft.com/office/drawing/2014/main" id="{CB8B2DB2-B45E-4B75-B9CE-27EF9C207AEF}"/>
              </a:ext>
            </a:extLst>
          </p:cNvPr>
          <p:cNvSpPr>
            <a:spLocks noGrp="1"/>
          </p:cNvSpPr>
          <p:nvPr>
            <p:ph type="sldNum" sz="quarter" idx="12"/>
          </p:nvPr>
        </p:nvSpPr>
        <p:spPr/>
        <p:txBody>
          <a:bodyPr/>
          <a:lstStyle/>
          <a:p>
            <a:fld id="{4FAB73BC-B049-4115-A692-8D63A059BFB8}" type="slidenum">
              <a:rPr lang="en-US" smtClean="0"/>
              <a:t>46</a:t>
            </a:fld>
            <a:endParaRPr lang="en-US" dirty="0"/>
          </a:p>
        </p:txBody>
      </p:sp>
    </p:spTree>
    <p:extLst>
      <p:ext uri="{BB962C8B-B14F-4D97-AF65-F5344CB8AC3E}">
        <p14:creationId xmlns:p14="http://schemas.microsoft.com/office/powerpoint/2010/main" val="3303910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5865159" y="2784764"/>
            <a:ext cx="4567314" cy="1441678"/>
          </a:xfrm>
        </p:spPr>
        <p:txBody>
          <a:bodyPr anchor="b">
            <a:noAutofit/>
          </a:bodyPr>
          <a:lstStyle/>
          <a:p>
            <a:pPr algn="l"/>
            <a:r>
              <a:rPr lang="fr-FR" sz="4400" dirty="0"/>
              <a:t>IV. Exploitation des données</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FAD2999D-E089-48D0-8E0C-2A5F6DD8F520}"/>
              </a:ext>
            </a:extLst>
          </p:cNvPr>
          <p:cNvSpPr>
            <a:spLocks noGrp="1"/>
          </p:cNvSpPr>
          <p:nvPr>
            <p:ph type="sldNum" sz="quarter" idx="12"/>
          </p:nvPr>
        </p:nvSpPr>
        <p:spPr/>
        <p:txBody>
          <a:bodyPr/>
          <a:lstStyle/>
          <a:p>
            <a:fld id="{4FAB73BC-B049-4115-A692-8D63A059BFB8}" type="slidenum">
              <a:rPr lang="en-US" smtClean="0"/>
              <a:t>47</a:t>
            </a:fld>
            <a:endParaRPr lang="en-US" dirty="0"/>
          </a:p>
        </p:txBody>
      </p:sp>
    </p:spTree>
    <p:extLst>
      <p:ext uri="{BB962C8B-B14F-4D97-AF65-F5344CB8AC3E}">
        <p14:creationId xmlns:p14="http://schemas.microsoft.com/office/powerpoint/2010/main" val="425867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5" name="Title 1">
            <a:extLst>
              <a:ext uri="{FF2B5EF4-FFF2-40B4-BE49-F238E27FC236}">
                <a16:creationId xmlns:a16="http://schemas.microsoft.com/office/drawing/2014/main" id="{85090440-FD9C-0A4D-BE06-41AF15986B2F}"/>
              </a:ext>
            </a:extLst>
          </p:cNvPr>
          <p:cNvSpPr txBox="1">
            <a:spLocks/>
          </p:cNvSpPr>
          <p:nvPr/>
        </p:nvSpPr>
        <p:spPr>
          <a:xfrm>
            <a:off x="484878" y="311372"/>
            <a:ext cx="10119212" cy="652210"/>
          </a:xfrm>
          <a:prstGeom prst="rect">
            <a:avLst/>
          </a:prstGeom>
        </p:spPr>
        <p:txBody>
          <a:bodyP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Le spectre couvert par les répertoires d’autorités</a:t>
            </a:r>
          </a:p>
        </p:txBody>
      </p:sp>
      <p:graphicFrame>
        <p:nvGraphicFramePr>
          <p:cNvPr id="9" name="Graphique 8"/>
          <p:cNvGraphicFramePr>
            <a:graphicFrameLocks/>
          </p:cNvGraphicFramePr>
          <p:nvPr/>
        </p:nvGraphicFramePr>
        <p:xfrm>
          <a:off x="484878" y="1133470"/>
          <a:ext cx="5924551" cy="22955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Graphique 9"/>
          <p:cNvGraphicFramePr>
            <a:graphicFrameLocks/>
          </p:cNvGraphicFramePr>
          <p:nvPr/>
        </p:nvGraphicFramePr>
        <p:xfrm>
          <a:off x="5536790" y="3238025"/>
          <a:ext cx="5067300" cy="2647949"/>
        </p:xfrm>
        <a:graphic>
          <a:graphicData uri="http://schemas.openxmlformats.org/drawingml/2006/chart">
            <c:chart xmlns:c="http://schemas.openxmlformats.org/drawingml/2006/chart" xmlns:r="http://schemas.openxmlformats.org/officeDocument/2006/relationships" r:id="rId4"/>
          </a:graphicData>
        </a:graphic>
      </p:graphicFrame>
      <p:sp>
        <p:nvSpPr>
          <p:cNvPr id="11" name="ZoneTexte 10"/>
          <p:cNvSpPr txBox="1"/>
          <p:nvPr/>
        </p:nvSpPr>
        <p:spPr>
          <a:xfrm>
            <a:off x="6694002" y="1639138"/>
            <a:ext cx="3625515" cy="923330"/>
          </a:xfrm>
          <a:prstGeom prst="rect">
            <a:avLst/>
          </a:prstGeom>
          <a:noFill/>
        </p:spPr>
        <p:txBody>
          <a:bodyPr wrap="square" rtlCol="0">
            <a:spAutoFit/>
          </a:bodyPr>
          <a:lstStyle/>
          <a:p>
            <a:pPr marL="285750" indent="-285750">
              <a:buFont typeface="Arial" panose="020B0604020202020204" pitchFamily="34" charset="0"/>
              <a:buChar char="•"/>
            </a:pPr>
            <a:r>
              <a:rPr lang="fr-FR" dirty="0"/>
              <a:t>35 notices DBPEDIA</a:t>
            </a:r>
          </a:p>
          <a:p>
            <a:pPr marL="285750" indent="-285750">
              <a:buFont typeface="Arial" panose="020B0604020202020204" pitchFamily="34" charset="0"/>
              <a:buChar char="•"/>
            </a:pPr>
            <a:r>
              <a:rPr lang="fr-FR" dirty="0"/>
              <a:t>50 notices VIAF</a:t>
            </a:r>
          </a:p>
          <a:p>
            <a:pPr marL="285750" indent="-285750">
              <a:buFont typeface="Arial" panose="020B0604020202020204" pitchFamily="34" charset="0"/>
              <a:buChar char="•"/>
            </a:pPr>
            <a:r>
              <a:rPr lang="fr-FR" dirty="0"/>
              <a:t>57 notices BNF</a:t>
            </a:r>
          </a:p>
        </p:txBody>
      </p:sp>
      <p:sp>
        <p:nvSpPr>
          <p:cNvPr id="12" name="ZoneTexte 11"/>
          <p:cNvSpPr txBox="1"/>
          <p:nvPr/>
        </p:nvSpPr>
        <p:spPr>
          <a:xfrm>
            <a:off x="807854" y="3598883"/>
            <a:ext cx="4539916" cy="2308324"/>
          </a:xfrm>
          <a:prstGeom prst="rect">
            <a:avLst/>
          </a:prstGeom>
          <a:noFill/>
        </p:spPr>
        <p:txBody>
          <a:bodyPr wrap="square" rtlCol="0">
            <a:spAutoFit/>
          </a:bodyPr>
          <a:lstStyle/>
          <a:p>
            <a:pPr marL="285750" indent="-285750">
              <a:buFont typeface="Arial" panose="020B0604020202020204" pitchFamily="34" charset="0"/>
              <a:buChar char="•"/>
            </a:pPr>
            <a:r>
              <a:rPr lang="fr-FR" dirty="0"/>
              <a:t>Sur 220 entités auteurs, 7 ne possèdent qu’un identifiant celui de la BNF</a:t>
            </a:r>
          </a:p>
          <a:p>
            <a:pPr marL="285750" indent="-285750">
              <a:buFont typeface="Arial" panose="020B0604020202020204" pitchFamily="34" charset="0"/>
              <a:buChar char="•"/>
            </a:pPr>
            <a:r>
              <a:rPr lang="fr-FR" dirty="0"/>
              <a:t>15 possèdent deux identifiants à savoir ceux de la BNF et du VIAF</a:t>
            </a:r>
          </a:p>
          <a:p>
            <a:pPr marL="285750" indent="-285750">
              <a:buFont typeface="Arial" panose="020B0604020202020204" pitchFamily="34" charset="0"/>
              <a:buChar char="•"/>
            </a:pPr>
            <a:r>
              <a:rPr lang="fr-FR" dirty="0"/>
              <a:t>35 possèdent à la fois ces identifiants et une entrée au sein de la base Wikipédia</a:t>
            </a:r>
          </a:p>
          <a:p>
            <a:pPr marL="285750" indent="-285750">
              <a:buFont typeface="Arial" panose="020B0604020202020204" pitchFamily="34" charset="0"/>
              <a:buChar char="•"/>
            </a:pPr>
            <a:r>
              <a:rPr lang="fr-FR" dirty="0"/>
              <a:t>163 demeurent non renseignés</a:t>
            </a:r>
          </a:p>
          <a:p>
            <a:pPr marL="285750" indent="-285750">
              <a:buFont typeface="Arial" panose="020B0604020202020204" pitchFamily="34" charset="0"/>
              <a:buChar char="•"/>
            </a:pPr>
            <a:endParaRPr lang="fr-FR" dirty="0"/>
          </a:p>
        </p:txBody>
      </p:sp>
      <p:sp>
        <p:nvSpPr>
          <p:cNvPr id="2" name="Espace réservé du numéro de diapositive 1">
            <a:extLst>
              <a:ext uri="{FF2B5EF4-FFF2-40B4-BE49-F238E27FC236}">
                <a16:creationId xmlns:a16="http://schemas.microsoft.com/office/drawing/2014/main" id="{D72B46C8-3397-4154-8465-D4BD5BA5D035}"/>
              </a:ext>
            </a:extLst>
          </p:cNvPr>
          <p:cNvSpPr>
            <a:spLocks noGrp="1"/>
          </p:cNvSpPr>
          <p:nvPr>
            <p:ph type="sldNum" sz="quarter" idx="12"/>
          </p:nvPr>
        </p:nvSpPr>
        <p:spPr/>
        <p:txBody>
          <a:bodyPr/>
          <a:lstStyle/>
          <a:p>
            <a:fld id="{4FAB73BC-B049-4115-A692-8D63A059BFB8}" type="slidenum">
              <a:rPr lang="en-US" smtClean="0"/>
              <a:pPr/>
              <a:t>48</a:t>
            </a:fld>
            <a:endParaRPr lang="en-US" dirty="0"/>
          </a:p>
        </p:txBody>
      </p:sp>
      <p:sp>
        <p:nvSpPr>
          <p:cNvPr id="3" name="ZoneTexte 2">
            <a:extLst>
              <a:ext uri="{FF2B5EF4-FFF2-40B4-BE49-F238E27FC236}">
                <a16:creationId xmlns:a16="http://schemas.microsoft.com/office/drawing/2014/main" id="{D8F6BB07-AE74-4E8F-B58A-FE1945B63875}"/>
              </a:ext>
            </a:extLst>
          </p:cNvPr>
          <p:cNvSpPr txBox="1"/>
          <p:nvPr/>
        </p:nvSpPr>
        <p:spPr>
          <a:xfrm>
            <a:off x="1424951" y="5753929"/>
            <a:ext cx="3625515" cy="646331"/>
          </a:xfrm>
          <a:prstGeom prst="rect">
            <a:avLst/>
          </a:prstGeom>
          <a:noFill/>
        </p:spPr>
        <p:txBody>
          <a:bodyPr wrap="square" rtlCol="0">
            <a:spAutoFit/>
          </a:bodyPr>
          <a:lstStyle/>
          <a:p>
            <a:r>
              <a:rPr lang="fr-FR" dirty="0">
                <a:highlight>
                  <a:srgbClr val="FFFF00"/>
                </a:highlight>
              </a:rPr>
              <a:t>Ile-en-ile, Spla, Wiki, ORCID, VIAF, ISNI</a:t>
            </a:r>
          </a:p>
        </p:txBody>
      </p:sp>
    </p:spTree>
    <p:extLst>
      <p:ext uri="{BB962C8B-B14F-4D97-AF65-F5344CB8AC3E}">
        <p14:creationId xmlns:p14="http://schemas.microsoft.com/office/powerpoint/2010/main" val="3343609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5" name="Title 1">
            <a:extLst>
              <a:ext uri="{FF2B5EF4-FFF2-40B4-BE49-F238E27FC236}">
                <a16:creationId xmlns:a16="http://schemas.microsoft.com/office/drawing/2014/main" id="{85090440-FD9C-0A4D-BE06-41AF15986B2F}"/>
              </a:ext>
            </a:extLst>
          </p:cNvPr>
          <p:cNvSpPr txBox="1">
            <a:spLocks/>
          </p:cNvSpPr>
          <p:nvPr/>
        </p:nvSpPr>
        <p:spPr>
          <a:xfrm>
            <a:off x="484878" y="311372"/>
            <a:ext cx="10119212" cy="652210"/>
          </a:xfrm>
          <a:prstGeom prst="rect">
            <a:avLst/>
          </a:prstGeom>
        </p:spPr>
        <p:txBody>
          <a:bodyP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Le spectre couvert par les répertoires d’autorités</a:t>
            </a:r>
          </a:p>
        </p:txBody>
      </p:sp>
      <p:sp>
        <p:nvSpPr>
          <p:cNvPr id="2" name="Espace réservé du numéro de diapositive 1">
            <a:extLst>
              <a:ext uri="{FF2B5EF4-FFF2-40B4-BE49-F238E27FC236}">
                <a16:creationId xmlns:a16="http://schemas.microsoft.com/office/drawing/2014/main" id="{D72B46C8-3397-4154-8465-D4BD5BA5D035}"/>
              </a:ext>
            </a:extLst>
          </p:cNvPr>
          <p:cNvSpPr>
            <a:spLocks noGrp="1"/>
          </p:cNvSpPr>
          <p:nvPr>
            <p:ph type="sldNum" sz="quarter" idx="12"/>
          </p:nvPr>
        </p:nvSpPr>
        <p:spPr/>
        <p:txBody>
          <a:bodyPr/>
          <a:lstStyle/>
          <a:p>
            <a:fld id="{4FAB73BC-B049-4115-A692-8D63A059BFB8}" type="slidenum">
              <a:rPr lang="en-US" smtClean="0"/>
              <a:pPr/>
              <a:t>49</a:t>
            </a:fld>
            <a:endParaRPr lang="en-US" dirty="0"/>
          </a:p>
        </p:txBody>
      </p:sp>
      <p:graphicFrame>
        <p:nvGraphicFramePr>
          <p:cNvPr id="13" name="Chart 12">
            <a:extLst>
              <a:ext uri="{FF2B5EF4-FFF2-40B4-BE49-F238E27FC236}">
                <a16:creationId xmlns:a16="http://schemas.microsoft.com/office/drawing/2014/main" id="{E88048E5-AC18-4AAB-9E4C-B820B804AEE9}"/>
              </a:ext>
            </a:extLst>
          </p:cNvPr>
          <p:cNvGraphicFramePr>
            <a:graphicFrameLocks/>
          </p:cNvGraphicFramePr>
          <p:nvPr>
            <p:extLst>
              <p:ext uri="{D42A27DB-BD31-4B8C-83A1-F6EECF244321}">
                <p14:modId xmlns:p14="http://schemas.microsoft.com/office/powerpoint/2010/main" val="3742864634"/>
              </p:ext>
            </p:extLst>
          </p:nvPr>
        </p:nvGraphicFramePr>
        <p:xfrm>
          <a:off x="5544484" y="3574877"/>
          <a:ext cx="4572000" cy="2743200"/>
        </p:xfrm>
        <a:graphic>
          <a:graphicData uri="http://schemas.openxmlformats.org/drawingml/2006/chart">
            <c:chart xmlns:c="http://schemas.openxmlformats.org/drawingml/2006/chart" xmlns:r="http://schemas.openxmlformats.org/officeDocument/2006/relationships" r:id="rId3"/>
          </a:graphicData>
        </a:graphic>
      </p:graphicFrame>
      <p:pic>
        <p:nvPicPr>
          <p:cNvPr id="15" name="Picture 14">
            <a:extLst>
              <a:ext uri="{FF2B5EF4-FFF2-40B4-BE49-F238E27FC236}">
                <a16:creationId xmlns:a16="http://schemas.microsoft.com/office/drawing/2014/main" id="{971AA34B-EA51-4171-836A-13CF793FC096}"/>
              </a:ext>
            </a:extLst>
          </p:cNvPr>
          <p:cNvPicPr>
            <a:picLocks noChangeAspect="1"/>
          </p:cNvPicPr>
          <p:nvPr/>
        </p:nvPicPr>
        <p:blipFill>
          <a:blip r:embed="rId4"/>
          <a:stretch>
            <a:fillRect/>
          </a:stretch>
        </p:blipFill>
        <p:spPr>
          <a:xfrm>
            <a:off x="291133" y="1660375"/>
            <a:ext cx="4707488" cy="3945799"/>
          </a:xfrm>
          <a:prstGeom prst="rect">
            <a:avLst/>
          </a:prstGeom>
        </p:spPr>
      </p:pic>
      <p:graphicFrame>
        <p:nvGraphicFramePr>
          <p:cNvPr id="16" name="Chart 15">
            <a:extLst>
              <a:ext uri="{FF2B5EF4-FFF2-40B4-BE49-F238E27FC236}">
                <a16:creationId xmlns:a16="http://schemas.microsoft.com/office/drawing/2014/main" id="{CE3B5FAD-4F67-4E82-97CF-3F6EC64C11EC}"/>
              </a:ext>
            </a:extLst>
          </p:cNvPr>
          <p:cNvGraphicFramePr>
            <a:graphicFrameLocks/>
          </p:cNvGraphicFramePr>
          <p:nvPr>
            <p:extLst>
              <p:ext uri="{D42A27DB-BD31-4B8C-83A1-F6EECF244321}">
                <p14:modId xmlns:p14="http://schemas.microsoft.com/office/powerpoint/2010/main" val="2747977866"/>
              </p:ext>
            </p:extLst>
          </p:nvPr>
        </p:nvGraphicFramePr>
        <p:xfrm>
          <a:off x="5544484" y="890074"/>
          <a:ext cx="45720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141097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5EDB2511-C4B2-4BD3-855A-8CA9F05DE9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99" y="762592"/>
            <a:ext cx="4346110" cy="4346110"/>
          </a:xfrm>
          <a:prstGeom prst="rect">
            <a:avLst/>
          </a:prstGeom>
        </p:spPr>
      </p:pic>
      <p:sp>
        <p:nvSpPr>
          <p:cNvPr id="2" name="Titre 1"/>
          <p:cNvSpPr>
            <a:spLocks noGrp="1"/>
          </p:cNvSpPr>
          <p:nvPr>
            <p:ph type="title"/>
          </p:nvPr>
        </p:nvSpPr>
        <p:spPr>
          <a:xfrm>
            <a:off x="838200" y="212259"/>
            <a:ext cx="10515600" cy="794935"/>
          </a:xfrm>
        </p:spPr>
        <p:txBody>
          <a:bodyPr>
            <a:normAutofit/>
          </a:bodyPr>
          <a:lstStyle/>
          <a:p>
            <a:r>
              <a:rPr lang="fr-FR" dirty="0"/>
              <a:t>Cartographier le Web et le visualiser…</a:t>
            </a:r>
          </a:p>
        </p:txBody>
      </p:sp>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27" name="TextBox 26">
            <a:extLst>
              <a:ext uri="{FF2B5EF4-FFF2-40B4-BE49-F238E27FC236}">
                <a16:creationId xmlns:a16="http://schemas.microsoft.com/office/drawing/2014/main" id="{50537B0E-4C11-406A-ABFB-63BAC13F87C7}"/>
              </a:ext>
            </a:extLst>
          </p:cNvPr>
          <p:cNvSpPr txBox="1"/>
          <p:nvPr/>
        </p:nvSpPr>
        <p:spPr>
          <a:xfrm>
            <a:off x="5934082" y="1221570"/>
            <a:ext cx="5048049" cy="369332"/>
          </a:xfrm>
          <a:prstGeom prst="rect">
            <a:avLst/>
          </a:prstGeom>
          <a:solidFill>
            <a:srgbClr val="C00000"/>
          </a:solidFill>
        </p:spPr>
        <p:txBody>
          <a:bodyPr wrap="none" rtlCol="0">
            <a:spAutoFit/>
          </a:bodyPr>
          <a:lstStyle/>
          <a:p>
            <a:r>
              <a:rPr lang="fr-FR" dirty="0">
                <a:solidFill>
                  <a:schemeClr val="bg1"/>
                </a:solidFill>
              </a:rPr>
              <a:t>Contenus, producteurs et autres en milieu internet</a:t>
            </a:r>
          </a:p>
        </p:txBody>
      </p:sp>
      <p:pic>
        <p:nvPicPr>
          <p:cNvPr id="32" name="Picture 31">
            <a:extLst>
              <a:ext uri="{FF2B5EF4-FFF2-40B4-BE49-F238E27FC236}">
                <a16:creationId xmlns:a16="http://schemas.microsoft.com/office/drawing/2014/main" id="{008A90D8-AE5A-4BE6-BC9D-1CE3E6759E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8885" y="4734119"/>
            <a:ext cx="6199392" cy="1485706"/>
          </a:xfrm>
          <a:prstGeom prst="rect">
            <a:avLst/>
          </a:prstGeom>
        </p:spPr>
      </p:pic>
      <p:sp>
        <p:nvSpPr>
          <p:cNvPr id="33" name="TextBox 32">
            <a:extLst>
              <a:ext uri="{FF2B5EF4-FFF2-40B4-BE49-F238E27FC236}">
                <a16:creationId xmlns:a16="http://schemas.microsoft.com/office/drawing/2014/main" id="{91C4EEC3-985F-4A6B-BD35-2D1A05CB8B11}"/>
              </a:ext>
            </a:extLst>
          </p:cNvPr>
          <p:cNvSpPr txBox="1"/>
          <p:nvPr/>
        </p:nvSpPr>
        <p:spPr>
          <a:xfrm>
            <a:off x="5762609" y="4017957"/>
            <a:ext cx="4045916" cy="369332"/>
          </a:xfrm>
          <a:prstGeom prst="rect">
            <a:avLst/>
          </a:prstGeom>
          <a:noFill/>
        </p:spPr>
        <p:txBody>
          <a:bodyPr wrap="none" rtlCol="0">
            <a:spAutoFit/>
          </a:bodyPr>
          <a:lstStyle/>
          <a:p>
            <a:r>
              <a:rPr lang="fr-FR" dirty="0"/>
              <a:t>Parcours d’acteurs physico-numérique ?</a:t>
            </a:r>
          </a:p>
        </p:txBody>
      </p:sp>
      <p:pic>
        <p:nvPicPr>
          <p:cNvPr id="34" name="Picture 33">
            <a:extLst>
              <a:ext uri="{FF2B5EF4-FFF2-40B4-BE49-F238E27FC236}">
                <a16:creationId xmlns:a16="http://schemas.microsoft.com/office/drawing/2014/main" id="{D7DD7405-1B9C-41DD-A8E2-439882C49B24}"/>
              </a:ext>
            </a:extLst>
          </p:cNvPr>
          <p:cNvPicPr>
            <a:picLocks noChangeAspect="1"/>
          </p:cNvPicPr>
          <p:nvPr/>
        </p:nvPicPr>
        <p:blipFill>
          <a:blip r:embed="rId6"/>
          <a:stretch>
            <a:fillRect/>
          </a:stretch>
        </p:blipFill>
        <p:spPr>
          <a:xfrm>
            <a:off x="6578049" y="2209853"/>
            <a:ext cx="3313832" cy="1671579"/>
          </a:xfrm>
          <a:prstGeom prst="rect">
            <a:avLst/>
          </a:prstGeom>
        </p:spPr>
      </p:pic>
      <p:sp>
        <p:nvSpPr>
          <p:cNvPr id="36" name="TextBox 35">
            <a:extLst>
              <a:ext uri="{FF2B5EF4-FFF2-40B4-BE49-F238E27FC236}">
                <a16:creationId xmlns:a16="http://schemas.microsoft.com/office/drawing/2014/main" id="{CD7858E0-53EA-4BDF-A98C-AC4D95CE2C75}"/>
              </a:ext>
            </a:extLst>
          </p:cNvPr>
          <p:cNvSpPr txBox="1"/>
          <p:nvPr/>
        </p:nvSpPr>
        <p:spPr>
          <a:xfrm>
            <a:off x="6630291" y="1703996"/>
            <a:ext cx="3118161" cy="369332"/>
          </a:xfrm>
          <a:prstGeom prst="rect">
            <a:avLst/>
          </a:prstGeom>
          <a:noFill/>
        </p:spPr>
        <p:txBody>
          <a:bodyPr wrap="none" rtlCol="0">
            <a:spAutoFit/>
          </a:bodyPr>
          <a:lstStyle/>
          <a:p>
            <a:r>
              <a:rPr lang="fr-FR" dirty="0"/>
              <a:t>Lecture distante de contenus ?</a:t>
            </a:r>
          </a:p>
        </p:txBody>
      </p:sp>
      <p:sp>
        <p:nvSpPr>
          <p:cNvPr id="37" name="TextBox 36">
            <a:extLst>
              <a:ext uri="{FF2B5EF4-FFF2-40B4-BE49-F238E27FC236}">
                <a16:creationId xmlns:a16="http://schemas.microsoft.com/office/drawing/2014/main" id="{73D7CC6E-28CE-47D9-A3A6-02EDC04A9398}"/>
              </a:ext>
            </a:extLst>
          </p:cNvPr>
          <p:cNvSpPr txBox="1"/>
          <p:nvPr/>
        </p:nvSpPr>
        <p:spPr>
          <a:xfrm>
            <a:off x="370544" y="1888662"/>
            <a:ext cx="2257349" cy="1815882"/>
          </a:xfrm>
          <a:prstGeom prst="rect">
            <a:avLst/>
          </a:prstGeom>
          <a:noFill/>
        </p:spPr>
        <p:txBody>
          <a:bodyPr wrap="none" rtlCol="0">
            <a:spAutoFit/>
          </a:bodyPr>
          <a:lstStyle/>
          <a:p>
            <a:r>
              <a:rPr lang="fr-FR" sz="2800" dirty="0"/>
              <a:t>Des réseaux ?</a:t>
            </a:r>
          </a:p>
          <a:p>
            <a:r>
              <a:rPr lang="fr-FR" sz="2800" dirty="0"/>
              <a:t>-d’auteurs</a:t>
            </a:r>
          </a:p>
          <a:p>
            <a:r>
              <a:rPr lang="fr-FR" sz="2800" dirty="0"/>
              <a:t>-de contenus</a:t>
            </a:r>
          </a:p>
          <a:p>
            <a:endParaRPr lang="fr-FR" sz="2800" dirty="0"/>
          </a:p>
        </p:txBody>
      </p:sp>
      <p:pic>
        <p:nvPicPr>
          <p:cNvPr id="44" name="Picture 43">
            <a:extLst>
              <a:ext uri="{FF2B5EF4-FFF2-40B4-BE49-F238E27FC236}">
                <a16:creationId xmlns:a16="http://schemas.microsoft.com/office/drawing/2014/main" id="{D32A815E-B8C8-4DFC-81C7-61C9E84EC12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1636" y="4539616"/>
            <a:ext cx="2681484" cy="1815882"/>
          </a:xfrm>
          <a:prstGeom prst="rect">
            <a:avLst/>
          </a:prstGeom>
        </p:spPr>
      </p:pic>
      <p:sp>
        <p:nvSpPr>
          <p:cNvPr id="45" name="Rectangle 44">
            <a:extLst>
              <a:ext uri="{FF2B5EF4-FFF2-40B4-BE49-F238E27FC236}">
                <a16:creationId xmlns:a16="http://schemas.microsoft.com/office/drawing/2014/main" id="{A9633EBB-245A-4EC1-B4AD-1C520F5B99FC}"/>
              </a:ext>
            </a:extLst>
          </p:cNvPr>
          <p:cNvSpPr/>
          <p:nvPr/>
        </p:nvSpPr>
        <p:spPr>
          <a:xfrm>
            <a:off x="620962" y="4127527"/>
            <a:ext cx="6096000" cy="369332"/>
          </a:xfrm>
          <a:prstGeom prst="rect">
            <a:avLst/>
          </a:prstGeom>
        </p:spPr>
        <p:txBody>
          <a:bodyPr>
            <a:spAutoFit/>
          </a:bodyPr>
          <a:lstStyle/>
          <a:p>
            <a:r>
              <a:rPr lang="fr-FR" dirty="0"/>
              <a:t>Des cartes ?</a:t>
            </a:r>
          </a:p>
        </p:txBody>
      </p:sp>
      <p:sp>
        <p:nvSpPr>
          <p:cNvPr id="3" name="Espace réservé du numéro de diapositive 2">
            <a:extLst>
              <a:ext uri="{FF2B5EF4-FFF2-40B4-BE49-F238E27FC236}">
                <a16:creationId xmlns:a16="http://schemas.microsoft.com/office/drawing/2014/main" id="{E210518B-361F-486F-ACF4-86B76A48FEC9}"/>
              </a:ext>
            </a:extLst>
          </p:cNvPr>
          <p:cNvSpPr>
            <a:spLocks noGrp="1"/>
          </p:cNvSpPr>
          <p:nvPr>
            <p:ph type="sldNum" sz="quarter" idx="12"/>
          </p:nvPr>
        </p:nvSpPr>
        <p:spPr/>
        <p:txBody>
          <a:bodyPr/>
          <a:lstStyle/>
          <a:p>
            <a:fld id="{6113E31D-E2AB-40D1-8B51-AFA5AFEF393A}" type="slidenum">
              <a:rPr lang="en-US" smtClean="0"/>
              <a:t>5</a:t>
            </a:fld>
            <a:endParaRPr lang="en-US" dirty="0"/>
          </a:p>
        </p:txBody>
      </p:sp>
    </p:spTree>
    <p:extLst>
      <p:ext uri="{BB962C8B-B14F-4D97-AF65-F5344CB8AC3E}">
        <p14:creationId xmlns:p14="http://schemas.microsoft.com/office/powerpoint/2010/main" val="3555472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10" name="ZoneTexte 9"/>
          <p:cNvSpPr txBox="1"/>
          <p:nvPr/>
        </p:nvSpPr>
        <p:spPr>
          <a:xfrm>
            <a:off x="484878" y="1157716"/>
            <a:ext cx="4046622" cy="923330"/>
          </a:xfrm>
          <a:prstGeom prst="rect">
            <a:avLst/>
          </a:prstGeom>
          <a:noFill/>
        </p:spPr>
        <p:txBody>
          <a:bodyPr wrap="square" rtlCol="0">
            <a:spAutoFit/>
          </a:bodyPr>
          <a:lstStyle/>
          <a:p>
            <a:pPr marL="285750" indent="-285750">
              <a:buFont typeface="Arial" panose="020B0604020202020204" pitchFamily="34" charset="0"/>
              <a:buChar char="•"/>
            </a:pPr>
            <a:r>
              <a:rPr lang="fr-FR" b="1" dirty="0">
                <a:highlight>
                  <a:srgbClr val="FFFF00"/>
                </a:highlight>
              </a:rPr>
              <a:t>Langue parlées et/ou écrites </a:t>
            </a:r>
            <a:r>
              <a:rPr lang="fr-FR" dirty="0"/>
              <a:t>: 98% des notices mentionnent le français (BNF, SPLA) et 2% le créole (BNF)</a:t>
            </a:r>
          </a:p>
        </p:txBody>
      </p:sp>
      <p:sp>
        <p:nvSpPr>
          <p:cNvPr id="11" name="Title 1">
            <a:extLst>
              <a:ext uri="{FF2B5EF4-FFF2-40B4-BE49-F238E27FC236}">
                <a16:creationId xmlns:a16="http://schemas.microsoft.com/office/drawing/2014/main" id="{85090440-FD9C-0A4D-BE06-41AF15986B2F}"/>
              </a:ext>
            </a:extLst>
          </p:cNvPr>
          <p:cNvSpPr txBox="1">
            <a:spLocks/>
          </p:cNvSpPr>
          <p:nvPr/>
        </p:nvSpPr>
        <p:spPr>
          <a:xfrm>
            <a:off x="484878" y="311372"/>
            <a:ext cx="10119212" cy="652210"/>
          </a:xfrm>
          <a:prstGeom prst="rect">
            <a:avLst/>
          </a:prstGeom>
        </p:spPr>
        <p:txBody>
          <a:bodyP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Pour une mobilité de la littérature francophone</a:t>
            </a:r>
          </a:p>
        </p:txBody>
      </p:sp>
      <p:graphicFrame>
        <p:nvGraphicFramePr>
          <p:cNvPr id="12" name="Graphique 11"/>
          <p:cNvGraphicFramePr>
            <a:graphicFrameLocks/>
          </p:cNvGraphicFramePr>
          <p:nvPr>
            <p:extLst>
              <p:ext uri="{D42A27DB-BD31-4B8C-83A1-F6EECF244321}">
                <p14:modId xmlns:p14="http://schemas.microsoft.com/office/powerpoint/2010/main" val="3740697182"/>
              </p:ext>
            </p:extLst>
          </p:nvPr>
        </p:nvGraphicFramePr>
        <p:xfrm>
          <a:off x="783464" y="3346285"/>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2" name="Espace réservé du numéro de diapositive 1">
            <a:extLst>
              <a:ext uri="{FF2B5EF4-FFF2-40B4-BE49-F238E27FC236}">
                <a16:creationId xmlns:a16="http://schemas.microsoft.com/office/drawing/2014/main" id="{71DCA443-9766-48F9-9B41-2501CC90847F}"/>
              </a:ext>
            </a:extLst>
          </p:cNvPr>
          <p:cNvSpPr>
            <a:spLocks noGrp="1"/>
          </p:cNvSpPr>
          <p:nvPr>
            <p:ph type="sldNum" sz="quarter" idx="12"/>
          </p:nvPr>
        </p:nvSpPr>
        <p:spPr/>
        <p:txBody>
          <a:bodyPr/>
          <a:lstStyle/>
          <a:p>
            <a:fld id="{4FAB73BC-B049-4115-A692-8D63A059BFB8}" type="slidenum">
              <a:rPr lang="en-US" smtClean="0"/>
              <a:pPr/>
              <a:t>50</a:t>
            </a:fld>
            <a:endParaRPr lang="en-US" dirty="0"/>
          </a:p>
        </p:txBody>
      </p:sp>
    </p:spTree>
    <p:extLst>
      <p:ext uri="{BB962C8B-B14F-4D97-AF65-F5344CB8AC3E}">
        <p14:creationId xmlns:p14="http://schemas.microsoft.com/office/powerpoint/2010/main" val="1623254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32CFDCE-AAB2-44EA-A7B0-B8C6ABD1C7AE}"/>
              </a:ext>
            </a:extLst>
          </p:cNvPr>
          <p:cNvSpPr>
            <a:spLocks noGrp="1"/>
          </p:cNvSpPr>
          <p:nvPr>
            <p:ph type="sldNum" sz="quarter" idx="12"/>
          </p:nvPr>
        </p:nvSpPr>
        <p:spPr/>
        <p:txBody>
          <a:bodyPr/>
          <a:lstStyle/>
          <a:p>
            <a:fld id="{6113E31D-E2AB-40D1-8B51-AFA5AFEF393A}" type="slidenum">
              <a:rPr lang="en-US" smtClean="0"/>
              <a:t>51</a:t>
            </a:fld>
            <a:endParaRPr lang="en-US" dirty="0"/>
          </a:p>
        </p:txBody>
      </p:sp>
      <p:pic>
        <p:nvPicPr>
          <p:cNvPr id="12" name="Picture 11">
            <a:extLst>
              <a:ext uri="{FF2B5EF4-FFF2-40B4-BE49-F238E27FC236}">
                <a16:creationId xmlns:a16="http://schemas.microsoft.com/office/drawing/2014/main" id="{E9AC7337-6233-4EE0-BD95-8DFE0316633F}"/>
              </a:ext>
            </a:extLst>
          </p:cNvPr>
          <p:cNvPicPr>
            <a:picLocks noChangeAspect="1"/>
          </p:cNvPicPr>
          <p:nvPr/>
        </p:nvPicPr>
        <p:blipFill rotWithShape="1">
          <a:blip r:embed="rId2"/>
          <a:srcRect t="7587"/>
          <a:stretch/>
        </p:blipFill>
        <p:spPr>
          <a:xfrm>
            <a:off x="171650" y="968903"/>
            <a:ext cx="7370549" cy="3653897"/>
          </a:xfrm>
          <a:prstGeom prst="rect">
            <a:avLst/>
          </a:prstGeom>
        </p:spPr>
      </p:pic>
      <p:pic>
        <p:nvPicPr>
          <p:cNvPr id="6" name="Picture 9">
            <a:extLst>
              <a:ext uri="{FF2B5EF4-FFF2-40B4-BE49-F238E27FC236}">
                <a16:creationId xmlns:a16="http://schemas.microsoft.com/office/drawing/2014/main" id="{1A928434-BDDC-47F3-976E-75EBFA8C2487}"/>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2" name="Picture 1">
            <a:extLst>
              <a:ext uri="{FF2B5EF4-FFF2-40B4-BE49-F238E27FC236}">
                <a16:creationId xmlns:a16="http://schemas.microsoft.com/office/drawing/2014/main" id="{52825D4D-71C9-4A32-9FA0-9CA4A431ED0D}"/>
              </a:ext>
            </a:extLst>
          </p:cNvPr>
          <p:cNvPicPr>
            <a:picLocks noChangeAspect="1"/>
          </p:cNvPicPr>
          <p:nvPr/>
        </p:nvPicPr>
        <p:blipFill>
          <a:blip r:embed="rId4"/>
          <a:stretch>
            <a:fillRect/>
          </a:stretch>
        </p:blipFill>
        <p:spPr>
          <a:xfrm>
            <a:off x="171650" y="4622800"/>
            <a:ext cx="7905750" cy="1733550"/>
          </a:xfrm>
          <a:prstGeom prst="rect">
            <a:avLst/>
          </a:prstGeom>
        </p:spPr>
      </p:pic>
      <p:pic>
        <p:nvPicPr>
          <p:cNvPr id="3" name="Picture 2">
            <a:extLst>
              <a:ext uri="{FF2B5EF4-FFF2-40B4-BE49-F238E27FC236}">
                <a16:creationId xmlns:a16="http://schemas.microsoft.com/office/drawing/2014/main" id="{7E8235F0-E2DB-44BC-9D13-B480E46B5FC8}"/>
              </a:ext>
            </a:extLst>
          </p:cNvPr>
          <p:cNvPicPr>
            <a:picLocks noChangeAspect="1"/>
          </p:cNvPicPr>
          <p:nvPr/>
        </p:nvPicPr>
        <p:blipFill>
          <a:blip r:embed="rId5"/>
          <a:stretch>
            <a:fillRect/>
          </a:stretch>
        </p:blipFill>
        <p:spPr>
          <a:xfrm>
            <a:off x="8190774" y="1902826"/>
            <a:ext cx="2256156" cy="4227385"/>
          </a:xfrm>
          <a:prstGeom prst="rect">
            <a:avLst/>
          </a:prstGeom>
        </p:spPr>
      </p:pic>
      <p:sp>
        <p:nvSpPr>
          <p:cNvPr id="4" name="TextBox 3">
            <a:extLst>
              <a:ext uri="{FF2B5EF4-FFF2-40B4-BE49-F238E27FC236}">
                <a16:creationId xmlns:a16="http://schemas.microsoft.com/office/drawing/2014/main" id="{EBCAE62B-DFF4-4E2E-9126-CA56AD93B565}"/>
              </a:ext>
            </a:extLst>
          </p:cNvPr>
          <p:cNvSpPr txBox="1"/>
          <p:nvPr/>
        </p:nvSpPr>
        <p:spPr>
          <a:xfrm>
            <a:off x="8190774" y="1307355"/>
            <a:ext cx="1374094" cy="369332"/>
          </a:xfrm>
          <a:prstGeom prst="rect">
            <a:avLst/>
          </a:prstGeom>
          <a:noFill/>
        </p:spPr>
        <p:txBody>
          <a:bodyPr wrap="none" rtlCol="0">
            <a:spAutoFit/>
          </a:bodyPr>
          <a:lstStyle/>
          <a:p>
            <a:r>
              <a:rPr lang="fr-FR" dirty="0"/>
              <a:t>Nationalités</a:t>
            </a:r>
          </a:p>
        </p:txBody>
      </p:sp>
    </p:spTree>
    <p:extLst>
      <p:ext uri="{BB962C8B-B14F-4D97-AF65-F5344CB8AC3E}">
        <p14:creationId xmlns:p14="http://schemas.microsoft.com/office/powerpoint/2010/main" val="4060788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DFF5F79-8FD5-411F-8763-C156D4C6D897}"/>
              </a:ext>
            </a:extLst>
          </p:cNvPr>
          <p:cNvSpPr>
            <a:spLocks noGrp="1"/>
          </p:cNvSpPr>
          <p:nvPr>
            <p:ph type="sldNum" sz="quarter" idx="12"/>
          </p:nvPr>
        </p:nvSpPr>
        <p:spPr/>
        <p:txBody>
          <a:bodyPr/>
          <a:lstStyle/>
          <a:p>
            <a:fld id="{4FAB73BC-B049-4115-A692-8D63A059BFB8}" type="slidenum">
              <a:rPr lang="en-US" smtClean="0"/>
              <a:pPr/>
              <a:t>52</a:t>
            </a:fld>
            <a:endParaRPr lang="en-US" dirty="0"/>
          </a:p>
        </p:txBody>
      </p:sp>
      <mc:AlternateContent xmlns:mc="http://schemas.openxmlformats.org/markup-compatibility/2006" xmlns:cx2="http://schemas.microsoft.com/office/drawing/2015/10/21/chartex">
        <mc:Choice Requires="cx2">
          <p:graphicFrame>
            <p:nvGraphicFramePr>
              <p:cNvPr id="4" name="Chart 3">
                <a:extLst>
                  <a:ext uri="{FF2B5EF4-FFF2-40B4-BE49-F238E27FC236}">
                    <a16:creationId xmlns:a16="http://schemas.microsoft.com/office/drawing/2014/main" id="{C0FE761E-0C90-4865-B7E3-5B099F335943}"/>
                  </a:ext>
                </a:extLst>
              </p:cNvPr>
              <p:cNvGraphicFramePr/>
              <p:nvPr>
                <p:extLst>
                  <p:ext uri="{D42A27DB-BD31-4B8C-83A1-F6EECF244321}">
                    <p14:modId xmlns:p14="http://schemas.microsoft.com/office/powerpoint/2010/main" val="159696713"/>
                  </p:ext>
                </p:extLst>
              </p:nvPr>
            </p:nvGraphicFramePr>
            <p:xfrm>
              <a:off x="3623388" y="2164702"/>
              <a:ext cx="5417976" cy="3335694"/>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C0FE761E-0C90-4865-B7E3-5B099F335943}"/>
                  </a:ext>
                </a:extLst>
              </p:cNvPr>
              <p:cNvPicPr>
                <a:picLocks noGrp="1" noRot="1" noChangeAspect="1" noMove="1" noResize="1" noEditPoints="1" noAdjustHandles="1" noChangeArrowheads="1" noChangeShapeType="1"/>
              </p:cNvPicPr>
              <p:nvPr/>
            </p:nvPicPr>
            <p:blipFill>
              <a:blip r:embed="rId3"/>
              <a:stretch>
                <a:fillRect/>
              </a:stretch>
            </p:blipFill>
            <p:spPr>
              <a:xfrm>
                <a:off x="3623388" y="2164702"/>
                <a:ext cx="5417976" cy="3335694"/>
              </a:xfrm>
              <a:prstGeom prst="rect">
                <a:avLst/>
              </a:prstGeom>
            </p:spPr>
          </p:pic>
        </mc:Fallback>
      </mc:AlternateContent>
      <p:sp>
        <p:nvSpPr>
          <p:cNvPr id="5" name="TextBox 4">
            <a:extLst>
              <a:ext uri="{FF2B5EF4-FFF2-40B4-BE49-F238E27FC236}">
                <a16:creationId xmlns:a16="http://schemas.microsoft.com/office/drawing/2014/main" id="{3B8ADD69-0CD1-4CDF-9A00-7FD077AFF6BB}"/>
              </a:ext>
            </a:extLst>
          </p:cNvPr>
          <p:cNvSpPr txBox="1"/>
          <p:nvPr/>
        </p:nvSpPr>
        <p:spPr>
          <a:xfrm>
            <a:off x="2332653" y="1287624"/>
            <a:ext cx="7192482" cy="369332"/>
          </a:xfrm>
          <a:prstGeom prst="rect">
            <a:avLst/>
          </a:prstGeom>
          <a:noFill/>
        </p:spPr>
        <p:txBody>
          <a:bodyPr wrap="none" rtlCol="0">
            <a:spAutoFit/>
          </a:bodyPr>
          <a:lstStyle/>
          <a:p>
            <a:r>
              <a:rPr lang="fr-FR" dirty="0"/>
              <a:t>Parmi les 156 auteurs non disparus nous avons 128 dates de naissances :</a:t>
            </a:r>
          </a:p>
        </p:txBody>
      </p:sp>
    </p:spTree>
    <p:extLst>
      <p:ext uri="{BB962C8B-B14F-4D97-AF65-F5344CB8AC3E}">
        <p14:creationId xmlns:p14="http://schemas.microsoft.com/office/powerpoint/2010/main" val="44636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5" name="Title 1">
            <a:extLst>
              <a:ext uri="{FF2B5EF4-FFF2-40B4-BE49-F238E27FC236}">
                <a16:creationId xmlns:a16="http://schemas.microsoft.com/office/drawing/2014/main" id="{85090440-FD9C-0A4D-BE06-41AF15986B2F}"/>
              </a:ext>
            </a:extLst>
          </p:cNvPr>
          <p:cNvSpPr txBox="1">
            <a:spLocks/>
          </p:cNvSpPr>
          <p:nvPr/>
        </p:nvSpPr>
        <p:spPr>
          <a:xfrm>
            <a:off x="484878" y="311372"/>
            <a:ext cx="10119212" cy="65221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Des professions aux « parcours de vie »</a:t>
            </a:r>
          </a:p>
        </p:txBody>
      </p:sp>
      <p:sp>
        <p:nvSpPr>
          <p:cNvPr id="7" name="ZoneTexte 6"/>
          <p:cNvSpPr txBox="1"/>
          <p:nvPr/>
        </p:nvSpPr>
        <p:spPr>
          <a:xfrm>
            <a:off x="5056878" y="1700843"/>
            <a:ext cx="5125451" cy="1477328"/>
          </a:xfrm>
          <a:prstGeom prst="rect">
            <a:avLst/>
          </a:prstGeom>
          <a:noFill/>
        </p:spPr>
        <p:txBody>
          <a:bodyPr wrap="square" rtlCol="0">
            <a:spAutoFit/>
          </a:bodyPr>
          <a:lstStyle/>
          <a:p>
            <a:pPr marL="285750" indent="-285750">
              <a:buFont typeface="Arial" panose="020B0604020202020204" pitchFamily="34" charset="0"/>
              <a:buChar char="•"/>
            </a:pPr>
            <a:r>
              <a:rPr lang="fr-FR" dirty="0"/>
              <a:t>Un individu peut avoir exercé plusieurs professions au cours de sa vie.</a:t>
            </a:r>
          </a:p>
          <a:p>
            <a:pPr marL="285750" indent="-285750">
              <a:buFont typeface="Arial" panose="020B0604020202020204" pitchFamily="34" charset="0"/>
              <a:buChar char="•"/>
            </a:pPr>
            <a:r>
              <a:rPr lang="fr-FR" dirty="0"/>
              <a:t>L’extraction ne nous permet pas d’adopter une approche diachronique des entités auteurs et ne peut qu’en rendre compte quantitativement.</a:t>
            </a: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6063" y="4899393"/>
            <a:ext cx="6841206" cy="1639519"/>
          </a:xfrm>
          <a:prstGeom prst="rect">
            <a:avLst/>
          </a:prstGeom>
        </p:spPr>
      </p:pic>
      <p:sp>
        <p:nvSpPr>
          <p:cNvPr id="2" name="Espace réservé du numéro de diapositive 1">
            <a:extLst>
              <a:ext uri="{FF2B5EF4-FFF2-40B4-BE49-F238E27FC236}">
                <a16:creationId xmlns:a16="http://schemas.microsoft.com/office/drawing/2014/main" id="{BC17FB50-E1C1-49B4-B058-9B714260CF2E}"/>
              </a:ext>
            </a:extLst>
          </p:cNvPr>
          <p:cNvSpPr>
            <a:spLocks noGrp="1"/>
          </p:cNvSpPr>
          <p:nvPr>
            <p:ph type="sldNum" sz="quarter" idx="12"/>
          </p:nvPr>
        </p:nvSpPr>
        <p:spPr/>
        <p:txBody>
          <a:bodyPr/>
          <a:lstStyle/>
          <a:p>
            <a:fld id="{4FAB73BC-B049-4115-A692-8D63A059BFB8}" type="slidenum">
              <a:rPr lang="en-US" smtClean="0"/>
              <a:pPr/>
              <a:t>53</a:t>
            </a:fld>
            <a:endParaRPr lang="en-US" dirty="0"/>
          </a:p>
        </p:txBody>
      </p:sp>
      <p:pic>
        <p:nvPicPr>
          <p:cNvPr id="6" name="Picture 5">
            <a:extLst>
              <a:ext uri="{FF2B5EF4-FFF2-40B4-BE49-F238E27FC236}">
                <a16:creationId xmlns:a16="http://schemas.microsoft.com/office/drawing/2014/main" id="{A62CDEBD-DE95-4B5C-B66A-FB5114BFE7F0}"/>
              </a:ext>
            </a:extLst>
          </p:cNvPr>
          <p:cNvPicPr>
            <a:picLocks noChangeAspect="1"/>
          </p:cNvPicPr>
          <p:nvPr/>
        </p:nvPicPr>
        <p:blipFill>
          <a:blip r:embed="rId4"/>
          <a:stretch>
            <a:fillRect/>
          </a:stretch>
        </p:blipFill>
        <p:spPr>
          <a:xfrm>
            <a:off x="323948" y="963582"/>
            <a:ext cx="4911962" cy="4401520"/>
          </a:xfrm>
          <a:prstGeom prst="rect">
            <a:avLst/>
          </a:prstGeom>
        </p:spPr>
      </p:pic>
    </p:spTree>
    <p:extLst>
      <p:ext uri="{BB962C8B-B14F-4D97-AF65-F5344CB8AC3E}">
        <p14:creationId xmlns:p14="http://schemas.microsoft.com/office/powerpoint/2010/main" val="670011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54</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11700" y="445025"/>
            <a:ext cx="8520600" cy="623400"/>
          </a:xfrm>
        </p:spPr>
        <p:txBody>
          <a:bodyPr>
            <a:normAutofit fontScale="90000"/>
          </a:bodyPr>
          <a:lstStyle/>
          <a:p>
            <a:r>
              <a:rPr lang="fr-FR" dirty="0"/>
              <a:t>Les auteurs sur le Web </a:t>
            </a:r>
          </a:p>
        </p:txBody>
      </p:sp>
      <p:sp>
        <p:nvSpPr>
          <p:cNvPr id="5" name="TextBox 4">
            <a:extLst>
              <a:ext uri="{FF2B5EF4-FFF2-40B4-BE49-F238E27FC236}">
                <a16:creationId xmlns:a16="http://schemas.microsoft.com/office/drawing/2014/main" id="{2E1881A3-8A5F-46F9-8DDB-BD298CCCF522}"/>
              </a:ext>
            </a:extLst>
          </p:cNvPr>
          <p:cNvSpPr txBox="1"/>
          <p:nvPr/>
        </p:nvSpPr>
        <p:spPr>
          <a:xfrm>
            <a:off x="624573" y="1909761"/>
            <a:ext cx="7532831" cy="646331"/>
          </a:xfrm>
          <a:prstGeom prst="rect">
            <a:avLst/>
          </a:prstGeom>
          <a:noFill/>
        </p:spPr>
        <p:txBody>
          <a:bodyPr wrap="none" rtlCol="0">
            <a:spAutoFit/>
          </a:bodyPr>
          <a:lstStyle/>
          <a:p>
            <a:pPr marL="285750" indent="-285750">
              <a:buFont typeface="Arial" panose="020B0604020202020204" pitchFamily="34" charset="0"/>
              <a:buChar char="•"/>
            </a:pPr>
            <a:r>
              <a:rPr lang="fr-FR" dirty="0">
                <a:highlight>
                  <a:srgbClr val="FFFF00"/>
                </a:highlight>
              </a:rPr>
              <a:t>175 auteurs avec un wiki_id, dont 160 avec au moins une page Wikipédia</a:t>
            </a:r>
          </a:p>
          <a:p>
            <a:pPr marL="285750" indent="-285750">
              <a:buFont typeface="Arial" panose="020B0604020202020204" pitchFamily="34" charset="0"/>
              <a:buChar char="•"/>
            </a:pPr>
            <a:endParaRPr lang="fr-FR" dirty="0"/>
          </a:p>
        </p:txBody>
      </p:sp>
      <p:graphicFrame>
        <p:nvGraphicFramePr>
          <p:cNvPr id="15" name="Chart 14">
            <a:extLst>
              <a:ext uri="{FF2B5EF4-FFF2-40B4-BE49-F238E27FC236}">
                <a16:creationId xmlns:a16="http://schemas.microsoft.com/office/drawing/2014/main" id="{1FA0B1C1-8CD9-43FD-999F-F538C1791CF8}"/>
              </a:ext>
            </a:extLst>
          </p:cNvPr>
          <p:cNvGraphicFramePr>
            <a:graphicFrameLocks/>
          </p:cNvGraphicFramePr>
          <p:nvPr/>
        </p:nvGraphicFramePr>
        <p:xfrm>
          <a:off x="760677" y="2556092"/>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Chart 15">
            <a:extLst>
              <a:ext uri="{FF2B5EF4-FFF2-40B4-BE49-F238E27FC236}">
                <a16:creationId xmlns:a16="http://schemas.microsoft.com/office/drawing/2014/main" id="{7B786331-048A-40C6-8154-2E6B2C9A5340}"/>
              </a:ext>
            </a:extLst>
          </p:cNvPr>
          <p:cNvGraphicFramePr>
            <a:graphicFrameLocks/>
          </p:cNvGraphicFramePr>
          <p:nvPr/>
        </p:nvGraphicFramePr>
        <p:xfrm>
          <a:off x="6096000" y="2556092"/>
          <a:ext cx="4572000" cy="2743200"/>
        </p:xfrm>
        <a:graphic>
          <a:graphicData uri="http://schemas.openxmlformats.org/drawingml/2006/chart">
            <c:chart xmlns:c="http://schemas.openxmlformats.org/drawingml/2006/chart" xmlns:r="http://schemas.openxmlformats.org/officeDocument/2006/relationships" r:id="rId3"/>
          </a:graphicData>
        </a:graphic>
      </p:graphicFrame>
      <p:pic>
        <p:nvPicPr>
          <p:cNvPr id="17" name="Picture 9">
            <a:extLst>
              <a:ext uri="{FF2B5EF4-FFF2-40B4-BE49-F238E27FC236}">
                <a16:creationId xmlns:a16="http://schemas.microsoft.com/office/drawing/2014/main" id="{668566DE-3FEF-4D86-BCB3-BF29F5FF7B27}"/>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Tree>
    <p:extLst>
      <p:ext uri="{BB962C8B-B14F-4D97-AF65-F5344CB8AC3E}">
        <p14:creationId xmlns:p14="http://schemas.microsoft.com/office/powerpoint/2010/main" val="169492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4BE4B07-B828-4CF6-A981-3D2383039977}"/>
              </a:ext>
            </a:extLst>
          </p:cNvPr>
          <p:cNvSpPr>
            <a:spLocks noGrp="1"/>
          </p:cNvSpPr>
          <p:nvPr>
            <p:ph type="sldNum" sz="quarter" idx="12"/>
          </p:nvPr>
        </p:nvSpPr>
        <p:spPr/>
        <p:txBody>
          <a:bodyPr/>
          <a:lstStyle/>
          <a:p>
            <a:fld id="{4FAB73BC-B049-4115-A692-8D63A059BFB8}" type="slidenum">
              <a:rPr lang="en-US" smtClean="0"/>
              <a:pPr/>
              <a:t>55</a:t>
            </a:fld>
            <a:endParaRPr lang="en-US" dirty="0"/>
          </a:p>
        </p:txBody>
      </p:sp>
      <p:sp>
        <p:nvSpPr>
          <p:cNvPr id="3" name="ZoneTexte 2">
            <a:extLst>
              <a:ext uri="{FF2B5EF4-FFF2-40B4-BE49-F238E27FC236}">
                <a16:creationId xmlns:a16="http://schemas.microsoft.com/office/drawing/2014/main" id="{1965043D-330B-41BE-AD4E-F1D1441BB1D5}"/>
              </a:ext>
            </a:extLst>
          </p:cNvPr>
          <p:cNvSpPr txBox="1"/>
          <p:nvPr/>
        </p:nvSpPr>
        <p:spPr>
          <a:xfrm>
            <a:off x="3769894" y="1412984"/>
            <a:ext cx="6144126" cy="3139321"/>
          </a:xfrm>
          <a:prstGeom prst="rect">
            <a:avLst/>
          </a:prstGeom>
          <a:noFill/>
        </p:spPr>
        <p:txBody>
          <a:bodyPr wrap="square" rtlCol="0">
            <a:spAutoFit/>
          </a:bodyPr>
          <a:lstStyle/>
          <a:p>
            <a:r>
              <a:rPr lang="fr-FR" dirty="0"/>
              <a:t>Wikipédia</a:t>
            </a:r>
          </a:p>
          <a:p>
            <a:endParaRPr lang="fr-FR" dirty="0"/>
          </a:p>
          <a:p>
            <a:pPr marL="285750" indent="-285750">
              <a:buFont typeface="Arial" panose="020B0604020202020204" pitchFamily="34" charset="0"/>
              <a:buChar char="•"/>
            </a:pPr>
            <a:r>
              <a:rPr lang="fr-FR" dirty="0"/>
              <a:t>Mentions de l’état civil</a:t>
            </a:r>
          </a:p>
          <a:p>
            <a:pPr marL="285750" indent="-285750">
              <a:buFont typeface="Arial" panose="020B0604020202020204" pitchFamily="34" charset="0"/>
              <a:buChar char="•"/>
            </a:pPr>
            <a:r>
              <a:rPr lang="fr-FR" dirty="0"/>
              <a:t>Date de création page</a:t>
            </a:r>
          </a:p>
          <a:p>
            <a:pPr marL="285750" indent="-285750">
              <a:buFont typeface="Arial" panose="020B0604020202020204" pitchFamily="34" charset="0"/>
              <a:buChar char="•"/>
            </a:pPr>
            <a:r>
              <a:rPr lang="fr-FR" dirty="0"/>
              <a:t>Nbre de mise à jour de page</a:t>
            </a:r>
          </a:p>
          <a:p>
            <a:pPr marL="285750" indent="-285750">
              <a:buFont typeface="Arial" panose="020B0604020202020204" pitchFamily="34" charset="0"/>
              <a:buChar char="•"/>
            </a:pPr>
            <a:r>
              <a:rPr lang="fr-FR" dirty="0"/>
              <a:t>Nbre de visites / j. </a:t>
            </a:r>
            <a:r>
              <a:rPr lang="fr-FR" dirty="0">
                <a:sym typeface="Wingdings" panose="05000000000000000000" pitchFamily="2" charset="2"/>
              </a:rPr>
              <a:t> popularité</a:t>
            </a:r>
          </a:p>
          <a:p>
            <a:pPr marL="285750" indent="-285750">
              <a:buFont typeface="Arial" panose="020B0604020202020204" pitchFamily="34" charset="0"/>
              <a:buChar char="•"/>
            </a:pPr>
            <a:endParaRPr lang="fr-FR" dirty="0">
              <a:sym typeface="Wingdings" panose="05000000000000000000" pitchFamily="2" charset="2"/>
            </a:endParaRPr>
          </a:p>
          <a:p>
            <a:pPr marL="285750" indent="-285750">
              <a:buFont typeface="Arial" panose="020B0604020202020204" pitchFamily="34" charset="0"/>
              <a:buChar char="•"/>
            </a:pPr>
            <a:endParaRPr lang="fr-FR" dirty="0">
              <a:sym typeface="Wingdings" panose="05000000000000000000" pitchFamily="2" charset="2"/>
            </a:endParaRPr>
          </a:p>
          <a:p>
            <a:pPr marL="285750" indent="-285750">
              <a:buFont typeface="Arial" panose="020B0604020202020204" pitchFamily="34" charset="0"/>
              <a:buChar char="•"/>
            </a:pPr>
            <a:endParaRPr lang="fr-FR" dirty="0">
              <a:sym typeface="Wingdings" panose="05000000000000000000" pitchFamily="2" charset="2"/>
            </a:endParaRPr>
          </a:p>
          <a:p>
            <a:pPr marL="285750" indent="-285750">
              <a:buFont typeface="Arial" panose="020B0604020202020204" pitchFamily="34" charset="0"/>
              <a:buChar char="•"/>
            </a:pPr>
            <a:endParaRPr lang="fr-FR" dirty="0">
              <a:sym typeface="Wingdings" panose="05000000000000000000" pitchFamily="2" charset="2"/>
            </a:endParaRPr>
          </a:p>
          <a:p>
            <a:pPr marL="285750" indent="-285750">
              <a:buFont typeface="Arial" panose="020B0604020202020204" pitchFamily="34" charset="0"/>
              <a:buChar char="•"/>
            </a:pPr>
            <a:endParaRPr lang="fr-FR" dirty="0">
              <a:sym typeface="Wingdings" panose="05000000000000000000" pitchFamily="2" charset="2"/>
            </a:endParaRPr>
          </a:p>
        </p:txBody>
      </p:sp>
      <p:sp>
        <p:nvSpPr>
          <p:cNvPr id="5" name="ZoneTexte 4">
            <a:extLst>
              <a:ext uri="{FF2B5EF4-FFF2-40B4-BE49-F238E27FC236}">
                <a16:creationId xmlns:a16="http://schemas.microsoft.com/office/drawing/2014/main" id="{BF271EFC-3E3C-4126-8B47-80BB435ED726}"/>
              </a:ext>
            </a:extLst>
          </p:cNvPr>
          <p:cNvSpPr txBox="1"/>
          <p:nvPr/>
        </p:nvSpPr>
        <p:spPr>
          <a:xfrm>
            <a:off x="3769894" y="3148899"/>
            <a:ext cx="3882189" cy="646331"/>
          </a:xfrm>
          <a:prstGeom prst="rect">
            <a:avLst/>
          </a:prstGeom>
          <a:noFill/>
        </p:spPr>
        <p:txBody>
          <a:bodyPr wrap="square" rtlCol="0">
            <a:spAutoFit/>
          </a:bodyPr>
          <a:lstStyle/>
          <a:p>
            <a:pPr marL="285750" indent="-285750">
              <a:buFont typeface="Arial" panose="020B0604020202020204" pitchFamily="34" charset="0"/>
              <a:buChar char="•"/>
            </a:pPr>
            <a:r>
              <a:rPr lang="fr-FR" dirty="0"/>
              <a:t>Pages auteurs : Sur 29, cb sont encore alimentées ? </a:t>
            </a:r>
          </a:p>
        </p:txBody>
      </p:sp>
    </p:spTree>
    <p:extLst>
      <p:ext uri="{BB962C8B-B14F-4D97-AF65-F5344CB8AC3E}">
        <p14:creationId xmlns:p14="http://schemas.microsoft.com/office/powerpoint/2010/main" val="2133824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BAA5FE3-6F35-4114-8A04-4ECF90786E45}"/>
              </a:ext>
            </a:extLst>
          </p:cNvPr>
          <p:cNvSpPr>
            <a:spLocks noGrp="1"/>
          </p:cNvSpPr>
          <p:nvPr>
            <p:ph type="sldNum" sz="quarter" idx="12"/>
          </p:nvPr>
        </p:nvSpPr>
        <p:spPr/>
        <p:txBody>
          <a:bodyPr/>
          <a:lstStyle/>
          <a:p>
            <a:fld id="{4FAB73BC-B049-4115-A692-8D63A059BFB8}" type="slidenum">
              <a:rPr lang="en-US" smtClean="0"/>
              <a:pPr/>
              <a:t>56</a:t>
            </a:fld>
            <a:endParaRPr lang="en-US" dirty="0"/>
          </a:p>
        </p:txBody>
      </p:sp>
      <p:sp>
        <p:nvSpPr>
          <p:cNvPr id="3" name="ZoneTexte 2">
            <a:extLst>
              <a:ext uri="{FF2B5EF4-FFF2-40B4-BE49-F238E27FC236}">
                <a16:creationId xmlns:a16="http://schemas.microsoft.com/office/drawing/2014/main" id="{E4E0D4BE-9106-484D-B6F4-27482FE08EF7}"/>
              </a:ext>
            </a:extLst>
          </p:cNvPr>
          <p:cNvSpPr txBox="1"/>
          <p:nvPr/>
        </p:nvSpPr>
        <p:spPr>
          <a:xfrm>
            <a:off x="3829050" y="2967335"/>
            <a:ext cx="4533900" cy="1200329"/>
          </a:xfrm>
          <a:prstGeom prst="rect">
            <a:avLst/>
          </a:prstGeom>
          <a:noFill/>
        </p:spPr>
        <p:txBody>
          <a:bodyPr wrap="square" rtlCol="0">
            <a:spAutoFit/>
          </a:bodyPr>
          <a:lstStyle/>
          <a:p>
            <a:r>
              <a:rPr lang="fr-FR" dirty="0">
                <a:highlight>
                  <a:srgbClr val="FFFF00"/>
                </a:highlight>
              </a:rPr>
              <a:t>Point notices biographiques</a:t>
            </a:r>
          </a:p>
          <a:p>
            <a:pPr marL="285750" indent="-285750">
              <a:buFont typeface="Arial" panose="020B0604020202020204" pitchFamily="34" charset="0"/>
              <a:buChar char="•"/>
            </a:pPr>
            <a:r>
              <a:rPr lang="fr-FR" dirty="0"/>
              <a:t>Comparaison longueur spla/ile-en-ile</a:t>
            </a:r>
          </a:p>
          <a:p>
            <a:pPr marL="285750" indent="-285750">
              <a:buFont typeface="Arial" panose="020B0604020202020204" pitchFamily="34" charset="0"/>
              <a:buChar char="•"/>
            </a:pPr>
            <a:r>
              <a:rPr lang="fr-FR" dirty="0"/>
              <a:t>Description corpus textuel (TXM, Ira)</a:t>
            </a:r>
          </a:p>
          <a:p>
            <a:pPr marL="285750" indent="-285750">
              <a:buFont typeface="Arial" panose="020B0604020202020204" pitchFamily="34" charset="0"/>
              <a:buChar char="•"/>
            </a:pPr>
            <a:endParaRPr lang="fr-FR" dirty="0">
              <a:highlight>
                <a:srgbClr val="FFFF00"/>
              </a:highlight>
            </a:endParaRPr>
          </a:p>
        </p:txBody>
      </p:sp>
    </p:spTree>
    <p:extLst>
      <p:ext uri="{BB962C8B-B14F-4D97-AF65-F5344CB8AC3E}">
        <p14:creationId xmlns:p14="http://schemas.microsoft.com/office/powerpoint/2010/main" val="134690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090440-FD9C-0A4D-BE06-41AF15986B2F}"/>
              </a:ext>
            </a:extLst>
          </p:cNvPr>
          <p:cNvSpPr txBox="1">
            <a:spLocks/>
          </p:cNvSpPr>
          <p:nvPr/>
        </p:nvSpPr>
        <p:spPr>
          <a:xfrm>
            <a:off x="484878" y="311372"/>
            <a:ext cx="10119212" cy="65221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Vers l’identification de nouveaux auteurs</a:t>
            </a:r>
          </a:p>
        </p:txBody>
      </p:sp>
      <p:pic>
        <p:nvPicPr>
          <p:cNvPr id="5"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6" name="ZoneTexte 5"/>
          <p:cNvSpPr txBox="1"/>
          <p:nvPr/>
        </p:nvSpPr>
        <p:spPr>
          <a:xfrm>
            <a:off x="1070810" y="1052676"/>
            <a:ext cx="7664115" cy="646331"/>
          </a:xfrm>
          <a:prstGeom prst="rect">
            <a:avLst/>
          </a:prstGeom>
          <a:noFill/>
        </p:spPr>
        <p:txBody>
          <a:bodyPr wrap="square" rtlCol="0">
            <a:spAutoFit/>
          </a:bodyPr>
          <a:lstStyle/>
          <a:p>
            <a:pPr marL="285750" indent="-285750">
              <a:buFont typeface="Arial" panose="020B0604020202020204" pitchFamily="34" charset="0"/>
              <a:buChar char="•"/>
            </a:pPr>
            <a:r>
              <a:rPr lang="fr-FR" dirty="0"/>
              <a:t>Analyse textuelle des notices biographiques</a:t>
            </a:r>
          </a:p>
          <a:p>
            <a:pPr marL="285750" indent="-285750">
              <a:buFont typeface="Arial" panose="020B0604020202020204" pitchFamily="34" charset="0"/>
              <a:buChar char="•"/>
            </a:pPr>
            <a:r>
              <a:rPr lang="fr-FR" dirty="0"/>
              <a:t>Analyses en réseaux</a:t>
            </a:r>
          </a:p>
        </p:txBody>
      </p:sp>
      <p:pic>
        <p:nvPicPr>
          <p:cNvPr id="9" name="Image 8"/>
          <p:cNvPicPr>
            <a:picLocks noChangeAspect="1"/>
          </p:cNvPicPr>
          <p:nvPr/>
        </p:nvPicPr>
        <p:blipFill rotWithShape="1">
          <a:blip r:embed="rId3"/>
          <a:srcRect l="1043" t="247"/>
          <a:stretch/>
        </p:blipFill>
        <p:spPr>
          <a:xfrm>
            <a:off x="515737" y="2037373"/>
            <a:ext cx="4372614" cy="3976075"/>
          </a:xfrm>
          <a:prstGeom prst="rect">
            <a:avLst/>
          </a:prstGeom>
        </p:spPr>
      </p:pic>
      <p:sp>
        <p:nvSpPr>
          <p:cNvPr id="10" name="ZoneTexte 9"/>
          <p:cNvSpPr txBox="1"/>
          <p:nvPr/>
        </p:nvSpPr>
        <p:spPr>
          <a:xfrm>
            <a:off x="4902868" y="5265974"/>
            <a:ext cx="5366739" cy="646331"/>
          </a:xfrm>
          <a:prstGeom prst="rect">
            <a:avLst/>
          </a:prstGeom>
          <a:noFill/>
        </p:spPr>
        <p:txBody>
          <a:bodyPr wrap="square" rtlCol="0">
            <a:spAutoFit/>
          </a:bodyPr>
          <a:lstStyle/>
          <a:p>
            <a:pPr marL="285750" indent="-285750">
              <a:buFont typeface="Arial" panose="020B0604020202020204" pitchFamily="34" charset="0"/>
              <a:buChar char="•"/>
            </a:pPr>
            <a:r>
              <a:rPr lang="fr-FR" dirty="0"/>
              <a:t>Ici, liens entre les entités auteurs et les personnes qui rédigent leurs notices biographiques </a:t>
            </a:r>
          </a:p>
        </p:txBody>
      </p:sp>
      <p:pic>
        <p:nvPicPr>
          <p:cNvPr id="11" name="Image 10"/>
          <p:cNvPicPr>
            <a:picLocks noChangeAspect="1"/>
          </p:cNvPicPr>
          <p:nvPr/>
        </p:nvPicPr>
        <p:blipFill>
          <a:blip r:embed="rId4"/>
          <a:stretch>
            <a:fillRect/>
          </a:stretch>
        </p:blipFill>
        <p:spPr>
          <a:xfrm>
            <a:off x="4982861" y="2738902"/>
            <a:ext cx="5810250" cy="2305050"/>
          </a:xfrm>
          <a:prstGeom prst="rect">
            <a:avLst/>
          </a:prstGeom>
        </p:spPr>
      </p:pic>
      <p:sp>
        <p:nvSpPr>
          <p:cNvPr id="12" name="ZoneTexte 11"/>
          <p:cNvSpPr txBox="1"/>
          <p:nvPr/>
        </p:nvSpPr>
        <p:spPr>
          <a:xfrm>
            <a:off x="4961325" y="1893521"/>
            <a:ext cx="5511514" cy="646331"/>
          </a:xfrm>
          <a:prstGeom prst="rect">
            <a:avLst/>
          </a:prstGeom>
          <a:noFill/>
        </p:spPr>
        <p:txBody>
          <a:bodyPr wrap="square" rtlCol="0">
            <a:spAutoFit/>
          </a:bodyPr>
          <a:lstStyle/>
          <a:p>
            <a:pPr marL="285750" indent="-285750">
              <a:buFont typeface="Arial" panose="020B0604020202020204" pitchFamily="34" charset="0"/>
              <a:buChar char="•"/>
            </a:pPr>
            <a:r>
              <a:rPr lang="fr-FR" dirty="0"/>
              <a:t>Des liens de collaborations identifiés au sein des notices biographiques et des répertoires d’autorités </a:t>
            </a:r>
          </a:p>
        </p:txBody>
      </p:sp>
      <p:sp>
        <p:nvSpPr>
          <p:cNvPr id="2" name="Espace réservé du numéro de diapositive 1">
            <a:extLst>
              <a:ext uri="{FF2B5EF4-FFF2-40B4-BE49-F238E27FC236}">
                <a16:creationId xmlns:a16="http://schemas.microsoft.com/office/drawing/2014/main" id="{E16D3C75-F3DE-4CF0-BA18-42E343C70AC0}"/>
              </a:ext>
            </a:extLst>
          </p:cNvPr>
          <p:cNvSpPr>
            <a:spLocks noGrp="1"/>
          </p:cNvSpPr>
          <p:nvPr>
            <p:ph type="sldNum" sz="quarter" idx="12"/>
          </p:nvPr>
        </p:nvSpPr>
        <p:spPr/>
        <p:txBody>
          <a:bodyPr/>
          <a:lstStyle/>
          <a:p>
            <a:fld id="{4FAB73BC-B049-4115-A692-8D63A059BFB8}" type="slidenum">
              <a:rPr lang="en-US" smtClean="0"/>
              <a:pPr/>
              <a:t>57</a:t>
            </a:fld>
            <a:endParaRPr lang="en-US" dirty="0"/>
          </a:p>
        </p:txBody>
      </p:sp>
    </p:spTree>
    <p:extLst>
      <p:ext uri="{BB962C8B-B14F-4D97-AF65-F5344CB8AC3E}">
        <p14:creationId xmlns:p14="http://schemas.microsoft.com/office/powerpoint/2010/main" val="10765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0089B3A-1F77-4073-A986-7EE236719922}"/>
              </a:ext>
            </a:extLst>
          </p:cNvPr>
          <p:cNvSpPr>
            <a:spLocks noGrp="1"/>
          </p:cNvSpPr>
          <p:nvPr>
            <p:ph type="sldNum" sz="quarter" idx="12"/>
          </p:nvPr>
        </p:nvSpPr>
        <p:spPr/>
        <p:txBody>
          <a:bodyPr/>
          <a:lstStyle/>
          <a:p>
            <a:fld id="{4FAB73BC-B049-4115-A692-8D63A059BFB8}" type="slidenum">
              <a:rPr lang="en-US" smtClean="0"/>
              <a:pPr/>
              <a:t>58</a:t>
            </a:fld>
            <a:endParaRPr lang="en-US" dirty="0"/>
          </a:p>
        </p:txBody>
      </p:sp>
      <p:sp>
        <p:nvSpPr>
          <p:cNvPr id="3" name="ZoneTexte 2">
            <a:extLst>
              <a:ext uri="{FF2B5EF4-FFF2-40B4-BE49-F238E27FC236}">
                <a16:creationId xmlns:a16="http://schemas.microsoft.com/office/drawing/2014/main" id="{18FE2B5B-CCD5-49D3-AF3A-82AE3F44AE91}"/>
              </a:ext>
            </a:extLst>
          </p:cNvPr>
          <p:cNvSpPr txBox="1"/>
          <p:nvPr/>
        </p:nvSpPr>
        <p:spPr>
          <a:xfrm>
            <a:off x="4072030" y="2087660"/>
            <a:ext cx="5168952" cy="1754326"/>
          </a:xfrm>
          <a:prstGeom prst="rect">
            <a:avLst/>
          </a:prstGeom>
          <a:noFill/>
        </p:spPr>
        <p:txBody>
          <a:bodyPr wrap="square" rtlCol="0">
            <a:spAutoFit/>
          </a:bodyPr>
          <a:lstStyle/>
          <a:p>
            <a:r>
              <a:rPr lang="fr-FR" dirty="0">
                <a:highlight>
                  <a:srgbClr val="FFFF00"/>
                </a:highlight>
              </a:rPr>
              <a:t>graphes du livrable 3 p. 39-40</a:t>
            </a:r>
          </a:p>
          <a:p>
            <a:pPr marL="285750" indent="-285750">
              <a:buFont typeface="Arial" panose="020B0604020202020204" pitchFamily="34" charset="0"/>
              <a:buChar char="•"/>
            </a:pPr>
            <a:r>
              <a:rPr lang="fr-FR" dirty="0"/>
              <a:t>Répartition des entités suivant le nombre de relations entretenues + nbre URLS identifiées</a:t>
            </a:r>
          </a:p>
          <a:p>
            <a:pPr marL="285750" indent="-285750">
              <a:buFont typeface="Arial" panose="020B0604020202020204" pitchFamily="34" charset="0"/>
              <a:buChar char="•"/>
            </a:pPr>
            <a:r>
              <a:rPr lang="fr-FR" dirty="0"/>
              <a:t>Noms de domaine récurrents</a:t>
            </a:r>
          </a:p>
          <a:p>
            <a:pPr marL="285750" indent="-285750">
              <a:buFont typeface="Arial" panose="020B0604020202020204" pitchFamily="34" charset="0"/>
              <a:buChar char="•"/>
            </a:pPr>
            <a:r>
              <a:rPr lang="fr-FR" dirty="0"/>
              <a:t>Répartition par auteurs</a:t>
            </a:r>
          </a:p>
          <a:p>
            <a:pPr marL="285750" indent="-285750">
              <a:buFont typeface="Arial" panose="020B0604020202020204" pitchFamily="34" charset="0"/>
              <a:buChar char="•"/>
            </a:pPr>
            <a:endParaRPr lang="fr-FR" dirty="0"/>
          </a:p>
        </p:txBody>
      </p:sp>
      <p:pic>
        <p:nvPicPr>
          <p:cNvPr id="4" name="Graphic 72">
            <a:extLst>
              <a:ext uri="{FF2B5EF4-FFF2-40B4-BE49-F238E27FC236}">
                <a16:creationId xmlns:a16="http://schemas.microsoft.com/office/drawing/2014/main" id="{3B5B697B-50FD-4860-8E0C-2660CECB79B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98399" y="4898688"/>
            <a:ext cx="932269" cy="932269"/>
          </a:xfrm>
          <a:prstGeom prst="rect">
            <a:avLst/>
          </a:prstGeom>
        </p:spPr>
      </p:pic>
      <p:pic>
        <p:nvPicPr>
          <p:cNvPr id="5" name="Graphic 78">
            <a:extLst>
              <a:ext uri="{FF2B5EF4-FFF2-40B4-BE49-F238E27FC236}">
                <a16:creationId xmlns:a16="http://schemas.microsoft.com/office/drawing/2014/main" id="{DC7846E8-D5EA-43EA-8FF7-D24C34E2D90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04069" y="4930195"/>
            <a:ext cx="796907" cy="796907"/>
          </a:xfrm>
          <a:prstGeom prst="rect">
            <a:avLst/>
          </a:prstGeom>
        </p:spPr>
      </p:pic>
      <p:pic>
        <p:nvPicPr>
          <p:cNvPr id="6" name="Graphic 80">
            <a:extLst>
              <a:ext uri="{FF2B5EF4-FFF2-40B4-BE49-F238E27FC236}">
                <a16:creationId xmlns:a16="http://schemas.microsoft.com/office/drawing/2014/main" id="{C7F4E2A2-4CBF-450F-8DDB-46864C5D75C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42432" y="4930196"/>
            <a:ext cx="794936" cy="794936"/>
          </a:xfrm>
          <a:prstGeom prst="rect">
            <a:avLst/>
          </a:prstGeom>
        </p:spPr>
      </p:pic>
      <p:sp>
        <p:nvSpPr>
          <p:cNvPr id="7" name="Titre 1">
            <a:extLst>
              <a:ext uri="{FF2B5EF4-FFF2-40B4-BE49-F238E27FC236}">
                <a16:creationId xmlns:a16="http://schemas.microsoft.com/office/drawing/2014/main" id="{EC6F89CC-5F93-4820-ADD1-3AA7F79F6665}"/>
              </a:ext>
            </a:extLst>
          </p:cNvPr>
          <p:cNvSpPr txBox="1">
            <a:spLocks/>
          </p:cNvSpPr>
          <p:nvPr/>
        </p:nvSpPr>
        <p:spPr>
          <a:xfrm>
            <a:off x="727856" y="4115352"/>
            <a:ext cx="10515600" cy="794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Ø"/>
            </a:pPr>
            <a:r>
              <a:rPr lang="fr-FR" sz="2800" dirty="0"/>
              <a:t>Un changement de point de vue</a:t>
            </a:r>
          </a:p>
        </p:txBody>
      </p:sp>
      <p:sp>
        <p:nvSpPr>
          <p:cNvPr id="8" name="Oval 81">
            <a:extLst>
              <a:ext uri="{FF2B5EF4-FFF2-40B4-BE49-F238E27FC236}">
                <a16:creationId xmlns:a16="http://schemas.microsoft.com/office/drawing/2014/main" id="{1FDB9226-F2AE-4A72-A817-27CDDAB2D096}"/>
              </a:ext>
            </a:extLst>
          </p:cNvPr>
          <p:cNvSpPr/>
          <p:nvPr/>
        </p:nvSpPr>
        <p:spPr>
          <a:xfrm>
            <a:off x="2234286" y="4709830"/>
            <a:ext cx="1282758" cy="12356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Graphic 84">
            <a:extLst>
              <a:ext uri="{FF2B5EF4-FFF2-40B4-BE49-F238E27FC236}">
                <a16:creationId xmlns:a16="http://schemas.microsoft.com/office/drawing/2014/main" id="{5480D867-5C44-44CB-A62D-A3A4C511F58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03049" y="4980867"/>
            <a:ext cx="796907" cy="796907"/>
          </a:xfrm>
          <a:prstGeom prst="rect">
            <a:avLst/>
          </a:prstGeom>
        </p:spPr>
      </p:pic>
      <p:sp>
        <p:nvSpPr>
          <p:cNvPr id="10" name="Rectangle 9">
            <a:extLst>
              <a:ext uri="{FF2B5EF4-FFF2-40B4-BE49-F238E27FC236}">
                <a16:creationId xmlns:a16="http://schemas.microsoft.com/office/drawing/2014/main" id="{765BDA29-DACC-4EA9-A0EA-7E444A1B831C}"/>
              </a:ext>
            </a:extLst>
          </p:cNvPr>
          <p:cNvSpPr/>
          <p:nvPr/>
        </p:nvSpPr>
        <p:spPr>
          <a:xfrm>
            <a:off x="5078717" y="4829248"/>
            <a:ext cx="5036963" cy="10637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Arrow: Right 85">
            <a:extLst>
              <a:ext uri="{FF2B5EF4-FFF2-40B4-BE49-F238E27FC236}">
                <a16:creationId xmlns:a16="http://schemas.microsoft.com/office/drawing/2014/main" id="{4CEFDF47-654E-46AE-9285-ED5A449ADC13}"/>
              </a:ext>
            </a:extLst>
          </p:cNvPr>
          <p:cNvSpPr/>
          <p:nvPr/>
        </p:nvSpPr>
        <p:spPr>
          <a:xfrm>
            <a:off x="3951837" y="4980867"/>
            <a:ext cx="587502" cy="532282"/>
          </a:xfrm>
          <a:prstGeom prst="rightArrow">
            <a:avLst/>
          </a:prstGeom>
          <a:solidFill>
            <a:srgbClr val="4454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86">
            <a:extLst>
              <a:ext uri="{FF2B5EF4-FFF2-40B4-BE49-F238E27FC236}">
                <a16:creationId xmlns:a16="http://schemas.microsoft.com/office/drawing/2014/main" id="{BCB64E29-E8D0-4988-81AD-932F53C1DE0D}"/>
              </a:ext>
            </a:extLst>
          </p:cNvPr>
          <p:cNvSpPr txBox="1"/>
          <p:nvPr/>
        </p:nvSpPr>
        <p:spPr>
          <a:xfrm>
            <a:off x="2028901" y="5836736"/>
            <a:ext cx="1553630" cy="369332"/>
          </a:xfrm>
          <a:prstGeom prst="rect">
            <a:avLst/>
          </a:prstGeom>
          <a:noFill/>
        </p:spPr>
        <p:txBody>
          <a:bodyPr wrap="none" rtlCol="0">
            <a:spAutoFit/>
          </a:bodyPr>
          <a:lstStyle/>
          <a:p>
            <a:r>
              <a:rPr lang="fr-FR" dirty="0"/>
              <a:t>Contenu Web</a:t>
            </a:r>
          </a:p>
        </p:txBody>
      </p:sp>
      <p:pic>
        <p:nvPicPr>
          <p:cNvPr id="13" name="Graphic 89">
            <a:extLst>
              <a:ext uri="{FF2B5EF4-FFF2-40B4-BE49-F238E27FC236}">
                <a16:creationId xmlns:a16="http://schemas.microsoft.com/office/drawing/2014/main" id="{676BF90B-0334-454A-A7E2-DF2A8C3FE1F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26854" y="5006930"/>
            <a:ext cx="673832" cy="673832"/>
          </a:xfrm>
          <a:prstGeom prst="rect">
            <a:avLst/>
          </a:prstGeom>
        </p:spPr>
      </p:pic>
      <p:sp>
        <p:nvSpPr>
          <p:cNvPr id="14" name="TextBox 88">
            <a:extLst>
              <a:ext uri="{FF2B5EF4-FFF2-40B4-BE49-F238E27FC236}">
                <a16:creationId xmlns:a16="http://schemas.microsoft.com/office/drawing/2014/main" id="{20360D6F-87A2-40D7-AD49-99ADE1A2F809}"/>
              </a:ext>
            </a:extLst>
          </p:cNvPr>
          <p:cNvSpPr txBox="1"/>
          <p:nvPr/>
        </p:nvSpPr>
        <p:spPr>
          <a:xfrm>
            <a:off x="4472217" y="5970789"/>
            <a:ext cx="6342570" cy="369332"/>
          </a:xfrm>
          <a:prstGeom prst="rect">
            <a:avLst/>
          </a:prstGeom>
          <a:noFill/>
        </p:spPr>
        <p:txBody>
          <a:bodyPr wrap="none" rtlCol="0">
            <a:spAutoFit/>
          </a:bodyPr>
          <a:lstStyle/>
          <a:p>
            <a:r>
              <a:rPr lang="fr-FR" dirty="0"/>
              <a:t>Réseaux d’auteurs ayant production web + livres + évènements</a:t>
            </a:r>
          </a:p>
        </p:txBody>
      </p:sp>
    </p:spTree>
    <p:extLst>
      <p:ext uri="{BB962C8B-B14F-4D97-AF65-F5344CB8AC3E}">
        <p14:creationId xmlns:p14="http://schemas.microsoft.com/office/powerpoint/2010/main" val="3528335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024154" y="3076256"/>
            <a:ext cx="5563042" cy="705488"/>
          </a:xfrm>
        </p:spPr>
        <p:txBody>
          <a:bodyPr anchor="b">
            <a:noAutofit/>
          </a:bodyPr>
          <a:lstStyle/>
          <a:p>
            <a:pPr algn="l"/>
            <a:r>
              <a:rPr lang="fr-FR" sz="4400" dirty="0"/>
              <a:t>V. Retour d’expérience</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9C041A86-F8B0-49E0-88F6-8A44664320A2}"/>
              </a:ext>
            </a:extLst>
          </p:cNvPr>
          <p:cNvSpPr>
            <a:spLocks noGrp="1"/>
          </p:cNvSpPr>
          <p:nvPr>
            <p:ph type="sldNum" sz="quarter" idx="12"/>
          </p:nvPr>
        </p:nvSpPr>
        <p:spPr/>
        <p:txBody>
          <a:bodyPr/>
          <a:lstStyle/>
          <a:p>
            <a:fld id="{4FAB73BC-B049-4115-A692-8D63A059BFB8}" type="slidenum">
              <a:rPr lang="en-US" smtClean="0"/>
              <a:t>59</a:t>
            </a:fld>
            <a:endParaRPr lang="en-US" dirty="0"/>
          </a:p>
        </p:txBody>
      </p:sp>
    </p:spTree>
    <p:extLst>
      <p:ext uri="{BB962C8B-B14F-4D97-AF65-F5344CB8AC3E}">
        <p14:creationId xmlns:p14="http://schemas.microsoft.com/office/powerpoint/2010/main" val="103133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aphique">
            <a:extLst>
              <a:ext uri="{FF2B5EF4-FFF2-40B4-BE49-F238E27FC236}">
                <a16:creationId xmlns:a16="http://schemas.microsoft.com/office/drawing/2014/main" id="{F8532166-A09B-44BA-BEFB-44BC1A73D28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61947" y="1243368"/>
            <a:ext cx="7990933" cy="479686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re 1">
            <a:extLst>
              <a:ext uri="{FF2B5EF4-FFF2-40B4-BE49-F238E27FC236}">
                <a16:creationId xmlns:a16="http://schemas.microsoft.com/office/drawing/2014/main" id="{E2B7B321-FEA0-44E9-AA56-805C8FADB9EC}"/>
              </a:ext>
            </a:extLst>
          </p:cNvPr>
          <p:cNvSpPr txBox="1">
            <a:spLocks/>
          </p:cNvSpPr>
          <p:nvPr/>
        </p:nvSpPr>
        <p:spPr>
          <a:xfrm>
            <a:off x="838200" y="365125"/>
            <a:ext cx="10515600" cy="7949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Qu’est-ce que le Web littéraire ? </a:t>
            </a:r>
          </a:p>
        </p:txBody>
      </p:sp>
      <p:sp>
        <p:nvSpPr>
          <p:cNvPr id="4" name="ZoneTexte 3">
            <a:extLst>
              <a:ext uri="{FF2B5EF4-FFF2-40B4-BE49-F238E27FC236}">
                <a16:creationId xmlns:a16="http://schemas.microsoft.com/office/drawing/2014/main" id="{3EED62D4-DBE3-48B4-972A-3117AC09971F}"/>
              </a:ext>
            </a:extLst>
          </p:cNvPr>
          <p:cNvSpPr txBox="1"/>
          <p:nvPr/>
        </p:nvSpPr>
        <p:spPr>
          <a:xfrm>
            <a:off x="357285" y="6123543"/>
            <a:ext cx="11477430" cy="369332"/>
          </a:xfrm>
          <a:prstGeom prst="rect">
            <a:avLst/>
          </a:prstGeom>
          <a:noFill/>
        </p:spPr>
        <p:txBody>
          <a:bodyPr wrap="square" rtlCol="0">
            <a:spAutoFit/>
          </a:bodyPr>
          <a:lstStyle/>
          <a:p>
            <a:r>
              <a:rPr lang="fr-FR" dirty="0"/>
              <a:t>Schéma élaboré par l’équipe MARGE (Université Jean Moulin, Lyon 3) dans le cadre de l’IDEX CartoWeb.</a:t>
            </a:r>
          </a:p>
        </p:txBody>
      </p:sp>
      <p:pic>
        <p:nvPicPr>
          <p:cNvPr id="7" name="Picture 3">
            <a:extLst>
              <a:ext uri="{FF2B5EF4-FFF2-40B4-BE49-F238E27FC236}">
                <a16:creationId xmlns:a16="http://schemas.microsoft.com/office/drawing/2014/main" id="{7D7DADFA-1C30-46F9-B333-ABE2947D6AEB}"/>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2" name="Espace réservé du numéro de diapositive 1">
            <a:extLst>
              <a:ext uri="{FF2B5EF4-FFF2-40B4-BE49-F238E27FC236}">
                <a16:creationId xmlns:a16="http://schemas.microsoft.com/office/drawing/2014/main" id="{32CA277C-FC71-4081-86CB-3005B80F1D8C}"/>
              </a:ext>
            </a:extLst>
          </p:cNvPr>
          <p:cNvSpPr>
            <a:spLocks noGrp="1"/>
          </p:cNvSpPr>
          <p:nvPr>
            <p:ph type="sldNum" sz="quarter" idx="12"/>
          </p:nvPr>
        </p:nvSpPr>
        <p:spPr/>
        <p:txBody>
          <a:bodyPr/>
          <a:lstStyle/>
          <a:p>
            <a:fld id="{4FAB73BC-B049-4115-A692-8D63A059BFB8}" type="slidenum">
              <a:rPr lang="en-US" smtClean="0"/>
              <a:pPr/>
              <a:t>6</a:t>
            </a:fld>
            <a:endParaRPr lang="en-US" dirty="0"/>
          </a:p>
        </p:txBody>
      </p:sp>
    </p:spTree>
    <p:extLst>
      <p:ext uri="{BB962C8B-B14F-4D97-AF65-F5344CB8AC3E}">
        <p14:creationId xmlns:p14="http://schemas.microsoft.com/office/powerpoint/2010/main" val="686678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8026797" y="1356851"/>
            <a:ext cx="3698171" cy="1048616"/>
          </a:xfrm>
          <a:noFill/>
        </p:spPr>
        <p:txBody>
          <a:bodyPr>
            <a:noAutofit/>
          </a:bodyPr>
          <a:lstStyle/>
          <a:p>
            <a:pPr algn="l"/>
            <a:r>
              <a:rPr lang="fr-FR" sz="3600" dirty="0"/>
              <a:t>Conclusions</a:t>
            </a:r>
            <a:br>
              <a:rPr lang="fr-FR" sz="3600" dirty="0"/>
            </a:br>
            <a:endParaRPr lang="fr-FR" sz="3600" dirty="0"/>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r="2" b="9702"/>
          <a:stretch/>
        </p:blipFill>
        <p:spPr>
          <a:xfrm>
            <a:off x="154074" y="0"/>
            <a:ext cx="7537704" cy="6857990"/>
          </a:xfrm>
          <a:prstGeom prst="rect">
            <a:avLst/>
          </a:prstGeom>
        </p:spPr>
      </p:pic>
      <p:sp>
        <p:nvSpPr>
          <p:cNvPr id="2" name="Rectangle 1">
            <a:extLst>
              <a:ext uri="{FF2B5EF4-FFF2-40B4-BE49-F238E27FC236}">
                <a16:creationId xmlns:a16="http://schemas.microsoft.com/office/drawing/2014/main" id="{F1D008DC-E7F8-4E13-A798-22ACFC14D98D}"/>
              </a:ext>
            </a:extLst>
          </p:cNvPr>
          <p:cNvSpPr/>
          <p:nvPr/>
        </p:nvSpPr>
        <p:spPr>
          <a:xfrm>
            <a:off x="7671718" y="2405467"/>
            <a:ext cx="4500222" cy="3416320"/>
          </a:xfrm>
          <a:prstGeom prst="rect">
            <a:avLst/>
          </a:prstGeom>
        </p:spPr>
        <p:txBody>
          <a:bodyPr wrap="square">
            <a:spAutoFit/>
          </a:bodyPr>
          <a:lstStyle/>
          <a:p>
            <a:pPr marL="285750" indent="-285750">
              <a:buFont typeface="Arial" panose="020B0604020202020204" pitchFamily="34" charset="0"/>
              <a:buChar char="•"/>
            </a:pPr>
            <a:r>
              <a:rPr lang="fr-FR" dirty="0"/>
              <a:t>Un travail généralisable, du local au global.</a:t>
            </a:r>
          </a:p>
          <a:p>
            <a:endParaRPr lang="fr-FR" dirty="0"/>
          </a:p>
          <a:p>
            <a:pPr marL="285750" indent="-285750">
              <a:buFont typeface="Arial" panose="020B0604020202020204" pitchFamily="34" charset="0"/>
              <a:buChar char="•"/>
            </a:pPr>
            <a:r>
              <a:rPr lang="fr-FR" dirty="0"/>
              <a:t>Modèle flexible, possibilité d’ajouter de nouvelles sources d’informations : données sociales, données ISNI, etc.</a:t>
            </a:r>
          </a:p>
          <a:p>
            <a:endParaRPr lang="fr-FR" dirty="0"/>
          </a:p>
          <a:p>
            <a:pPr marL="285750" indent="-285750">
              <a:buFont typeface="Arial" panose="020B0604020202020204" pitchFamily="34" charset="0"/>
              <a:buChar char="•"/>
            </a:pPr>
            <a:r>
              <a:rPr lang="fr-FR" dirty="0"/>
              <a:t>Des identifications de nouveaux auteurs grâce au processus d’enrichissement.</a:t>
            </a:r>
          </a:p>
          <a:p>
            <a:endParaRPr lang="fr-FR" dirty="0"/>
          </a:p>
          <a:p>
            <a:pPr marL="285750" indent="-285750">
              <a:buFont typeface="Arial" panose="020B0604020202020204" pitchFamily="34" charset="0"/>
              <a:buChar char="•"/>
            </a:pPr>
            <a:r>
              <a:rPr lang="fr-FR" dirty="0"/>
              <a:t>Il s’agit ici d’une première étape d’un projet qui a encore tout à définir.</a:t>
            </a:r>
          </a:p>
        </p:txBody>
      </p:sp>
      <p:sp>
        <p:nvSpPr>
          <p:cNvPr id="3" name="Espace réservé du numéro de diapositive 2">
            <a:extLst>
              <a:ext uri="{FF2B5EF4-FFF2-40B4-BE49-F238E27FC236}">
                <a16:creationId xmlns:a16="http://schemas.microsoft.com/office/drawing/2014/main" id="{36336818-E587-433B-A5DA-5F792CC2B84F}"/>
              </a:ext>
            </a:extLst>
          </p:cNvPr>
          <p:cNvSpPr>
            <a:spLocks noGrp="1"/>
          </p:cNvSpPr>
          <p:nvPr>
            <p:ph type="sldNum" sz="quarter" idx="12"/>
          </p:nvPr>
        </p:nvSpPr>
        <p:spPr/>
        <p:txBody>
          <a:bodyPr/>
          <a:lstStyle/>
          <a:p>
            <a:fld id="{4FAB73BC-B049-4115-A692-8D63A059BFB8}" type="slidenum">
              <a:rPr lang="en-US" smtClean="0"/>
              <a:t>60</a:t>
            </a:fld>
            <a:endParaRPr lang="en-US" dirty="0"/>
          </a:p>
        </p:txBody>
      </p:sp>
    </p:spTree>
    <p:extLst>
      <p:ext uri="{BB962C8B-B14F-4D97-AF65-F5344CB8AC3E}">
        <p14:creationId xmlns:p14="http://schemas.microsoft.com/office/powerpoint/2010/main" val="111642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4841" y="114404"/>
            <a:ext cx="10515600" cy="682010"/>
          </a:xfrm>
        </p:spPr>
        <p:txBody>
          <a:bodyPr>
            <a:normAutofit fontScale="90000"/>
          </a:bodyPr>
          <a:lstStyle/>
          <a:p>
            <a:r>
              <a:rPr lang="fr-FR" dirty="0"/>
              <a:t>Bibliographie</a:t>
            </a:r>
          </a:p>
        </p:txBody>
      </p:sp>
      <p:sp>
        <p:nvSpPr>
          <p:cNvPr id="3" name="Espace réservé du contenu 2"/>
          <p:cNvSpPr>
            <a:spLocks noGrp="1"/>
          </p:cNvSpPr>
          <p:nvPr>
            <p:ph idx="1"/>
          </p:nvPr>
        </p:nvSpPr>
        <p:spPr>
          <a:xfrm>
            <a:off x="0" y="1109285"/>
            <a:ext cx="10982131" cy="5612190"/>
          </a:xfrm>
        </p:spPr>
        <p:txBody>
          <a:bodyPr>
            <a:normAutofit fontScale="70000" lnSpcReduction="20000"/>
          </a:bodyPr>
          <a:lstStyle/>
          <a:p>
            <a:pPr indent="180340" algn="just">
              <a:spcBef>
                <a:spcPts val="1200"/>
              </a:spcBef>
              <a:spcAft>
                <a:spcPts val="600"/>
              </a:spcAft>
            </a:pPr>
            <a:r>
              <a:rPr lang="fr-FR" sz="2200" cap="small" dirty="0">
                <a:ea typeface="Calibri" panose="020F0502020204030204" pitchFamily="34" charset="0"/>
              </a:rPr>
              <a:t>Barthes R</a:t>
            </a:r>
            <a:r>
              <a:rPr lang="fr-FR" sz="2200" dirty="0">
                <a:ea typeface="Calibri" panose="020F0502020204030204" pitchFamily="34" charset="0"/>
              </a:rPr>
              <a:t>oland, « </a:t>
            </a:r>
            <a:r>
              <a:rPr lang="en-US" sz="2200" dirty="0"/>
              <a:t>The death and return of the author</a:t>
            </a:r>
            <a:r>
              <a:rPr lang="fr-FR" sz="2200" dirty="0">
                <a:ea typeface="Calibri" panose="020F0502020204030204" pitchFamily="34" charset="0"/>
              </a:rPr>
              <a:t> », </a:t>
            </a:r>
            <a:r>
              <a:rPr lang="en-US" sz="2200" dirty="0"/>
              <a:t>Edinburgh : Edinburgh university press ,</a:t>
            </a:r>
            <a:r>
              <a:rPr lang="fr-FR" sz="2200" dirty="0">
                <a:ea typeface="Calibri" panose="020F0502020204030204" pitchFamily="34" charset="0"/>
              </a:rPr>
              <a:t> 1998 </a:t>
            </a:r>
            <a:endParaRPr lang="fr-FR" sz="2200" cap="small" dirty="0">
              <a:ea typeface="Calibri" panose="020F0502020204030204" pitchFamily="34" charset="0"/>
            </a:endParaRPr>
          </a:p>
          <a:p>
            <a:pPr indent="180340" algn="just">
              <a:spcBef>
                <a:spcPts val="1200"/>
              </a:spcBef>
              <a:spcAft>
                <a:spcPts val="600"/>
              </a:spcAft>
            </a:pPr>
            <a:r>
              <a:rPr lang="fr-FR" sz="2200" cap="small" dirty="0">
                <a:ea typeface="Calibri" panose="020F0502020204030204" pitchFamily="34" charset="0"/>
              </a:rPr>
              <a:t>Ben </a:t>
            </a:r>
            <a:r>
              <a:rPr lang="fr-FR" sz="2200" cap="small" dirty="0" err="1">
                <a:ea typeface="Calibri" panose="020F0502020204030204" pitchFamily="34" charset="0"/>
              </a:rPr>
              <a:t>Hazez</a:t>
            </a:r>
            <a:r>
              <a:rPr lang="fr-FR" sz="2200" cap="small" dirty="0">
                <a:ea typeface="Calibri" panose="020F0502020204030204" pitchFamily="34" charset="0"/>
              </a:rPr>
              <a:t> S</a:t>
            </a:r>
            <a:r>
              <a:rPr lang="fr-FR" sz="2200" dirty="0">
                <a:ea typeface="Calibri" panose="020F0502020204030204" pitchFamily="34" charset="0"/>
              </a:rPr>
              <a:t>lim</a:t>
            </a:r>
            <a:r>
              <a:rPr lang="fr-FR" sz="2200" cap="small" dirty="0">
                <a:ea typeface="Calibri" panose="020F0502020204030204" pitchFamily="34" charset="0"/>
              </a:rPr>
              <a:t>, </a:t>
            </a:r>
            <a:r>
              <a:rPr lang="fr-FR" sz="2200" cap="small" dirty="0" err="1">
                <a:ea typeface="Calibri" panose="020F0502020204030204" pitchFamily="34" charset="0"/>
              </a:rPr>
              <a:t>Decles</a:t>
            </a:r>
            <a:r>
              <a:rPr lang="fr-FR" sz="2200" cap="small" dirty="0">
                <a:ea typeface="Calibri" panose="020F0502020204030204" pitchFamily="34" charset="0"/>
              </a:rPr>
              <a:t> </a:t>
            </a:r>
            <a:r>
              <a:rPr lang="fr-FR" sz="2200" dirty="0">
                <a:ea typeface="Calibri" panose="020F0502020204030204" pitchFamily="34" charset="0"/>
              </a:rPr>
              <a:t>Jean Pierre</a:t>
            </a:r>
            <a:r>
              <a:rPr lang="fr-FR" sz="2200" cap="small" dirty="0">
                <a:ea typeface="Calibri" panose="020F0502020204030204" pitchFamily="34" charset="0"/>
              </a:rPr>
              <a:t>, </a:t>
            </a:r>
            <a:r>
              <a:rPr lang="fr-FR" sz="2200" cap="small" dirty="0" err="1">
                <a:ea typeface="Calibri" panose="020F0502020204030204" pitchFamily="34" charset="0"/>
              </a:rPr>
              <a:t>Minel</a:t>
            </a:r>
            <a:r>
              <a:rPr lang="fr-FR" sz="2200" cap="small" dirty="0">
                <a:ea typeface="Calibri" panose="020F0502020204030204" pitchFamily="34" charset="0"/>
              </a:rPr>
              <a:t> J</a:t>
            </a:r>
            <a:r>
              <a:rPr lang="fr-FR" sz="2200" dirty="0">
                <a:ea typeface="Calibri" panose="020F0502020204030204" pitchFamily="34" charset="0"/>
              </a:rPr>
              <a:t>ean-Luc, « Modèle d'exploration contextuelle pour l'analyse sémantique des textes », </a:t>
            </a:r>
            <a:r>
              <a:rPr lang="fr-FR" sz="2200" i="1" dirty="0">
                <a:ea typeface="Calibri" panose="020F0502020204030204" pitchFamily="34" charset="0"/>
              </a:rPr>
              <a:t>HAL</a:t>
            </a:r>
            <a:r>
              <a:rPr lang="fr-FR" sz="2200" dirty="0">
                <a:ea typeface="Calibri" panose="020F0502020204030204" pitchFamily="34" charset="0"/>
              </a:rPr>
              <a:t>,  2006</a:t>
            </a:r>
            <a:endParaRPr lang="fr-FR" sz="2200" cap="small" dirty="0">
              <a:ea typeface="Times New Roman" panose="02020603050405020304" pitchFamily="18" charset="0"/>
            </a:endParaRPr>
          </a:p>
          <a:p>
            <a:pPr indent="180340" algn="just">
              <a:spcBef>
                <a:spcPts val="1200"/>
              </a:spcBef>
              <a:spcAft>
                <a:spcPts val="600"/>
              </a:spcAft>
            </a:pPr>
            <a:r>
              <a:rPr lang="fr-FR" sz="2200" cap="small" dirty="0">
                <a:ea typeface="Times New Roman" panose="02020603050405020304" pitchFamily="18" charset="0"/>
              </a:rPr>
              <a:t>Bélisle</a:t>
            </a:r>
            <a:r>
              <a:rPr lang="fr-FR" sz="2200" dirty="0">
                <a:ea typeface="Times New Roman" panose="02020603050405020304" pitchFamily="18" charset="0"/>
              </a:rPr>
              <a:t> Claire, « Du papier à l’écran : lire se transforme », </a:t>
            </a:r>
            <a:r>
              <a:rPr lang="fr-FR" sz="2200" i="1" dirty="0">
                <a:ea typeface="Times New Roman" panose="02020603050405020304" pitchFamily="18" charset="0"/>
              </a:rPr>
              <a:t>Lire dans un monde numérique</a:t>
            </a:r>
            <a:r>
              <a:rPr lang="fr-FR" sz="2200" dirty="0">
                <a:ea typeface="Times New Roman" panose="02020603050405020304" pitchFamily="18" charset="0"/>
              </a:rPr>
              <a:t>, Villeurbanne, 2011, pp. 112-162.</a:t>
            </a:r>
          </a:p>
          <a:p>
            <a:pPr indent="180340" algn="just">
              <a:spcBef>
                <a:spcPts val="1200"/>
              </a:spcBef>
              <a:spcAft>
                <a:spcPts val="600"/>
              </a:spcAft>
            </a:pPr>
            <a:r>
              <a:rPr lang="fr-FR" sz="2200" cap="small" dirty="0">
                <a:ea typeface="Times New Roman" panose="02020603050405020304" pitchFamily="18" charset="0"/>
              </a:rPr>
              <a:t>Bonnet G</a:t>
            </a:r>
            <a:r>
              <a:rPr lang="fr-FR" sz="2200" dirty="0">
                <a:ea typeface="Times New Roman" panose="02020603050405020304" pitchFamily="18" charset="0"/>
              </a:rPr>
              <a:t>illes, « L’</a:t>
            </a:r>
            <a:r>
              <a:rPr lang="fr-FR" sz="2200" dirty="0" err="1">
                <a:ea typeface="Times New Roman" panose="02020603050405020304" pitchFamily="18" charset="0"/>
              </a:rPr>
              <a:t>hypéritexte</a:t>
            </a:r>
            <a:r>
              <a:rPr lang="fr-FR" sz="2200" dirty="0">
                <a:ea typeface="Times New Roman" panose="02020603050405020304" pitchFamily="18" charset="0"/>
              </a:rPr>
              <a:t>. Poétique de la relecture dans l’œuvre numérique de François Bon », in </a:t>
            </a:r>
            <a:r>
              <a:rPr lang="fr-FR" sz="2200" i="1" dirty="0">
                <a:ea typeface="Times New Roman" panose="02020603050405020304" pitchFamily="18" charset="0"/>
              </a:rPr>
              <a:t>Poétique</a:t>
            </a:r>
            <a:r>
              <a:rPr lang="fr-FR" sz="2200" dirty="0">
                <a:ea typeface="Times New Roman" panose="02020603050405020304" pitchFamily="18" charset="0"/>
              </a:rPr>
              <a:t>, n° 175, Paris, 2014, pp. 21-34.</a:t>
            </a:r>
          </a:p>
          <a:p>
            <a:pPr indent="180340" algn="just">
              <a:spcAft>
                <a:spcPts val="600"/>
              </a:spcAft>
            </a:pPr>
            <a:r>
              <a:rPr lang="fr-FR" sz="2200" cap="small" dirty="0">
                <a:ea typeface="Times New Roman" panose="02020603050405020304" pitchFamily="18" charset="0"/>
              </a:rPr>
              <a:t>-</a:t>
            </a:r>
            <a:r>
              <a:rPr lang="fr-FR" sz="2200" dirty="0">
                <a:ea typeface="Times New Roman" panose="02020603050405020304" pitchFamily="18" charset="0"/>
              </a:rPr>
              <a:t>, « L’</a:t>
            </a:r>
            <a:r>
              <a:rPr lang="fr-FR" sz="2200" i="1" dirty="0" err="1">
                <a:ea typeface="Times New Roman" panose="02020603050405020304" pitchFamily="18" charset="0"/>
              </a:rPr>
              <a:t>autoblographie</a:t>
            </a:r>
            <a:r>
              <a:rPr lang="fr-FR" sz="2200" dirty="0">
                <a:ea typeface="Times New Roman" panose="02020603050405020304" pitchFamily="18" charset="0"/>
              </a:rPr>
              <a:t>. Écritures numériques de soi », in </a:t>
            </a:r>
            <a:r>
              <a:rPr lang="fr-FR" sz="2200" i="1" dirty="0">
                <a:ea typeface="Times New Roman" panose="02020603050405020304" pitchFamily="18" charset="0"/>
              </a:rPr>
              <a:t>Poétique</a:t>
            </a:r>
            <a:r>
              <a:rPr lang="fr-FR" sz="2200" dirty="0">
                <a:ea typeface="Times New Roman" panose="02020603050405020304" pitchFamily="18" charset="0"/>
              </a:rPr>
              <a:t>, n° 177, Paris, 2015, pp. 131-143.</a:t>
            </a:r>
          </a:p>
          <a:p>
            <a:pPr indent="180340" algn="just">
              <a:spcAft>
                <a:spcPts val="600"/>
              </a:spcAft>
            </a:pPr>
            <a:r>
              <a:rPr lang="fr-FR" sz="2200" cap="small" dirty="0">
                <a:ea typeface="Calibri" panose="020F0502020204030204" pitchFamily="34" charset="0"/>
              </a:rPr>
              <a:t>Bureau </a:t>
            </a:r>
            <a:r>
              <a:rPr lang="fr-FR" sz="2200" dirty="0">
                <a:ea typeface="Calibri" panose="020F0502020204030204" pitchFamily="34" charset="0"/>
              </a:rPr>
              <a:t>Bruno, « Méthodologies de construction de corpus », Université Lyon 3,  Cours Humanité Numériques, 2019 </a:t>
            </a:r>
            <a:endParaRPr lang="fr-FR" sz="2200" cap="small" dirty="0">
              <a:ea typeface="Times New Roman" panose="02020603050405020304" pitchFamily="18" charset="0"/>
            </a:endParaRPr>
          </a:p>
          <a:p>
            <a:pPr indent="180340" algn="just">
              <a:spcAft>
                <a:spcPts val="600"/>
              </a:spcAft>
            </a:pPr>
            <a:r>
              <a:rPr lang="fr-FR" sz="2200" cap="small" dirty="0">
                <a:ea typeface="Calibri" panose="020F0502020204030204" pitchFamily="34" charset="0"/>
              </a:rPr>
              <a:t>Compagnon </a:t>
            </a:r>
            <a:r>
              <a:rPr lang="fr-FR" sz="2200" dirty="0">
                <a:ea typeface="Calibri" panose="020F0502020204030204" pitchFamily="34" charset="0"/>
              </a:rPr>
              <a:t>Antoine, Qu'est-ce qu'un auteur ?, Cours Université de Paris IV-Sorbonne</a:t>
            </a:r>
            <a:endParaRPr lang="fr-FR" sz="2200" cap="small" dirty="0">
              <a:ea typeface="Times New Roman" panose="02020603050405020304" pitchFamily="18" charset="0"/>
            </a:endParaRPr>
          </a:p>
          <a:p>
            <a:pPr indent="180340" algn="just">
              <a:spcAft>
                <a:spcPts val="600"/>
              </a:spcAft>
            </a:pPr>
            <a:r>
              <a:rPr lang="fr-FR" sz="2200" cap="small" dirty="0">
                <a:ea typeface="Times New Roman" panose="02020603050405020304" pitchFamily="18" charset="0"/>
              </a:rPr>
              <a:t>Lejeune</a:t>
            </a:r>
            <a:r>
              <a:rPr lang="fr-FR" sz="2200" dirty="0">
                <a:ea typeface="Times New Roman" panose="02020603050405020304" pitchFamily="18" charset="0"/>
              </a:rPr>
              <a:t> Philippe, </a:t>
            </a:r>
            <a:r>
              <a:rPr lang="fr-FR" sz="2200" i="1" dirty="0">
                <a:ea typeface="Times New Roman" panose="02020603050405020304" pitchFamily="18" charset="0"/>
              </a:rPr>
              <a:t>Signes de vie. Le pacte autobiographique, </a:t>
            </a:r>
            <a:r>
              <a:rPr lang="fr-FR" sz="2200" dirty="0">
                <a:ea typeface="Times New Roman" panose="02020603050405020304" pitchFamily="18" charset="0"/>
              </a:rPr>
              <a:t>2, Paris, 2005.</a:t>
            </a:r>
          </a:p>
          <a:p>
            <a:pPr indent="180340" algn="just">
              <a:spcAft>
                <a:spcPts val="600"/>
              </a:spcAft>
            </a:pPr>
            <a:r>
              <a:rPr lang="fr-FR" sz="2200" cap="small" dirty="0" err="1">
                <a:ea typeface="Times New Roman" panose="02020603050405020304" pitchFamily="18" charset="0"/>
              </a:rPr>
              <a:t>Mercklé</a:t>
            </a:r>
            <a:r>
              <a:rPr lang="fr-FR" sz="2200" cap="small" dirty="0">
                <a:ea typeface="Times New Roman" panose="02020603050405020304" pitchFamily="18" charset="0"/>
              </a:rPr>
              <a:t> P</a:t>
            </a:r>
            <a:r>
              <a:rPr lang="fr-FR" sz="2200" dirty="0">
                <a:ea typeface="Times New Roman" panose="02020603050405020304" pitchFamily="18" charset="0"/>
              </a:rPr>
              <a:t>ierre, </a:t>
            </a:r>
            <a:r>
              <a:rPr lang="fr-FR" sz="2200" i="1" dirty="0">
                <a:ea typeface="Times New Roman" panose="02020603050405020304" pitchFamily="18" charset="0"/>
              </a:rPr>
              <a:t>Sociologie des réseaux sociaux</a:t>
            </a:r>
            <a:r>
              <a:rPr lang="fr-FR" sz="2200" dirty="0">
                <a:ea typeface="Times New Roman" panose="02020603050405020304" pitchFamily="18" charset="0"/>
              </a:rPr>
              <a:t>, Paris : La Découverte, 2004, 2011, 2016.</a:t>
            </a:r>
          </a:p>
          <a:p>
            <a:pPr indent="180340" algn="just">
              <a:spcAft>
                <a:spcPts val="600"/>
              </a:spcAft>
            </a:pPr>
            <a:r>
              <a:rPr lang="fr-FR" sz="2200" cap="small" dirty="0" err="1">
                <a:ea typeface="Times New Roman" panose="02020603050405020304" pitchFamily="18" charset="0"/>
              </a:rPr>
              <a:t>Monat</a:t>
            </a:r>
            <a:r>
              <a:rPr lang="fr-FR" sz="2200" dirty="0">
                <a:ea typeface="Times New Roman" panose="02020603050405020304" pitchFamily="18" charset="0"/>
              </a:rPr>
              <a:t> Jean-Baptiste, </a:t>
            </a:r>
            <a:r>
              <a:rPr lang="fr-FR" sz="2200" i="1" dirty="0">
                <a:ea typeface="Times New Roman" panose="02020603050405020304" pitchFamily="18" charset="0"/>
              </a:rPr>
              <a:t>A la recherche du Web littéraire</a:t>
            </a:r>
            <a:r>
              <a:rPr lang="fr-FR" sz="2200" dirty="0">
                <a:ea typeface="Times New Roman" panose="02020603050405020304" pitchFamily="18" charset="0"/>
              </a:rPr>
              <a:t>, mémoire de master 2 Humanités Numériques soutenu à l’Université Lumière Lyon 2 sous la direction de Jérôme </a:t>
            </a:r>
            <a:r>
              <a:rPr lang="fr-FR" sz="2200" cap="small" dirty="0">
                <a:ea typeface="Times New Roman" panose="02020603050405020304" pitchFamily="18" charset="0"/>
              </a:rPr>
              <a:t>Darmont</a:t>
            </a:r>
            <a:r>
              <a:rPr lang="fr-FR" sz="2200" dirty="0">
                <a:ea typeface="Times New Roman" panose="02020603050405020304" pitchFamily="18" charset="0"/>
              </a:rPr>
              <a:t> et de Gilles </a:t>
            </a:r>
            <a:r>
              <a:rPr lang="fr-FR" sz="2200" cap="small" dirty="0">
                <a:ea typeface="Times New Roman" panose="02020603050405020304" pitchFamily="18" charset="0"/>
              </a:rPr>
              <a:t>Bonnet</a:t>
            </a:r>
            <a:r>
              <a:rPr lang="fr-FR" sz="2200" dirty="0">
                <a:ea typeface="Times New Roman" panose="02020603050405020304" pitchFamily="18" charset="0"/>
              </a:rPr>
              <a:t>, 2019, 93 p.</a:t>
            </a:r>
          </a:p>
          <a:p>
            <a:pPr indent="180340" algn="just">
              <a:lnSpc>
                <a:spcPct val="107000"/>
              </a:lnSpc>
              <a:spcAft>
                <a:spcPts val="600"/>
              </a:spcAft>
            </a:pPr>
            <a:r>
              <a:rPr lang="fr-FR" sz="2200" cap="small" dirty="0" err="1">
                <a:ea typeface="Calibri" panose="020F0502020204030204" pitchFamily="34" charset="0"/>
              </a:rPr>
              <a:t>Rastier</a:t>
            </a:r>
            <a:r>
              <a:rPr lang="fr-FR" sz="2200" cap="small" dirty="0">
                <a:ea typeface="Calibri" panose="020F0502020204030204" pitchFamily="34" charset="0"/>
              </a:rPr>
              <a:t> F</a:t>
            </a:r>
            <a:r>
              <a:rPr lang="fr-FR" sz="2200" dirty="0">
                <a:ea typeface="Calibri" panose="020F0502020204030204" pitchFamily="34" charset="0"/>
              </a:rPr>
              <a:t>rançois, « Sémantique du Web vs. </a:t>
            </a:r>
            <a:r>
              <a:rPr lang="fr-FR" sz="2200" i="1" dirty="0" err="1">
                <a:ea typeface="Calibri" panose="020F0502020204030204" pitchFamily="34" charset="0"/>
              </a:rPr>
              <a:t>Semantic</a:t>
            </a:r>
            <a:r>
              <a:rPr lang="fr-FR" sz="2200" i="1" dirty="0">
                <a:ea typeface="Calibri" panose="020F0502020204030204" pitchFamily="34" charset="0"/>
              </a:rPr>
              <a:t> Web</a:t>
            </a:r>
            <a:r>
              <a:rPr lang="fr-FR" sz="2200" dirty="0">
                <a:ea typeface="Calibri" panose="020F0502020204030204" pitchFamily="34" charset="0"/>
              </a:rPr>
              <a:t>. Le problème de la pertinence », in </a:t>
            </a:r>
            <a:r>
              <a:rPr lang="fr-FR" sz="2200" i="1" dirty="0">
                <a:ea typeface="Calibri" panose="020F0502020204030204" pitchFamily="34" charset="0"/>
              </a:rPr>
              <a:t>Syntaxe et sémantique</a:t>
            </a:r>
            <a:r>
              <a:rPr lang="fr-FR" sz="2200" dirty="0">
                <a:ea typeface="Calibri" panose="020F0502020204030204" pitchFamily="34" charset="0"/>
              </a:rPr>
              <a:t>, n° 9, Caen, 2008, pp. 15-36. </a:t>
            </a:r>
          </a:p>
          <a:p>
            <a:pPr indent="180340" algn="just">
              <a:spcAft>
                <a:spcPts val="0"/>
              </a:spcAft>
            </a:pPr>
            <a:r>
              <a:rPr lang="fr-FR" sz="2200" cap="small" dirty="0">
                <a:ea typeface="Calibri" panose="020F0502020204030204" pitchFamily="34" charset="0"/>
              </a:rPr>
              <a:t>Thomas</a:t>
            </a:r>
            <a:r>
              <a:rPr lang="fr-FR" sz="2200" dirty="0">
                <a:ea typeface="Calibri" panose="020F0502020204030204" pitchFamily="34" charset="0"/>
              </a:rPr>
              <a:t> Sue </a:t>
            </a:r>
            <a:r>
              <a:rPr lang="fr-FR" sz="2200" i="1" dirty="0">
                <a:ea typeface="Calibri" panose="020F0502020204030204" pitchFamily="34" charset="0"/>
              </a:rPr>
              <a:t>et al</a:t>
            </a:r>
            <a:r>
              <a:rPr lang="fr-FR" sz="2200" dirty="0">
                <a:ea typeface="Calibri" panose="020F0502020204030204" pitchFamily="34" charset="0"/>
              </a:rPr>
              <a:t>., « </a:t>
            </a:r>
            <a:r>
              <a:rPr lang="fr-FR" sz="2200" dirty="0" err="1">
                <a:ea typeface="Calibri" panose="020F0502020204030204" pitchFamily="34" charset="0"/>
              </a:rPr>
              <a:t>Transliteracy</a:t>
            </a:r>
            <a:r>
              <a:rPr lang="fr-FR" sz="2200" dirty="0">
                <a:ea typeface="Calibri" panose="020F0502020204030204" pitchFamily="34" charset="0"/>
              </a:rPr>
              <a:t> : </a:t>
            </a:r>
            <a:r>
              <a:rPr lang="fr-FR" sz="2200" dirty="0" err="1">
                <a:ea typeface="Calibri" panose="020F0502020204030204" pitchFamily="34" charset="0"/>
              </a:rPr>
              <a:t>Crossing</a:t>
            </a:r>
            <a:r>
              <a:rPr lang="fr-FR" sz="2200" dirty="0">
                <a:ea typeface="Calibri" panose="020F0502020204030204" pitchFamily="34" charset="0"/>
              </a:rPr>
              <a:t> </a:t>
            </a:r>
            <a:r>
              <a:rPr lang="fr-FR" sz="2200" dirty="0" err="1">
                <a:ea typeface="Calibri" panose="020F0502020204030204" pitchFamily="34" charset="0"/>
              </a:rPr>
              <a:t>Divides</a:t>
            </a:r>
            <a:r>
              <a:rPr lang="fr-FR" sz="2200" dirty="0">
                <a:ea typeface="Calibri" panose="020F0502020204030204" pitchFamily="34" charset="0"/>
              </a:rPr>
              <a:t> », </a:t>
            </a:r>
            <a:r>
              <a:rPr lang="fr-FR" sz="2200" i="1" dirty="0">
                <a:ea typeface="Calibri" panose="020F0502020204030204" pitchFamily="34" charset="0"/>
              </a:rPr>
              <a:t>First </a:t>
            </a:r>
            <a:r>
              <a:rPr lang="fr-FR" sz="2200" i="1" dirty="0" err="1">
                <a:ea typeface="Calibri" panose="020F0502020204030204" pitchFamily="34" charset="0"/>
              </a:rPr>
              <a:t>Monday</a:t>
            </a:r>
            <a:r>
              <a:rPr lang="fr-FR" sz="2200" dirty="0">
                <a:ea typeface="Calibri" panose="020F0502020204030204" pitchFamily="34" charset="0"/>
              </a:rPr>
              <a:t>, vol. 12, n° 12, décembre 2007, traduction de </a:t>
            </a:r>
            <a:r>
              <a:rPr lang="fr-FR" sz="2200" cap="small" dirty="0">
                <a:ea typeface="Calibri" panose="020F0502020204030204" pitchFamily="34" charset="0"/>
              </a:rPr>
              <a:t>Guité</a:t>
            </a:r>
            <a:r>
              <a:rPr lang="fr-FR" sz="2200" dirty="0">
                <a:ea typeface="Calibri" panose="020F0502020204030204" pitchFamily="34" charset="0"/>
              </a:rPr>
              <a:t> François (</a:t>
            </a:r>
            <a:r>
              <a:rPr lang="fr-FR" sz="2200" u="sng" dirty="0">
                <a:solidFill>
                  <a:srgbClr val="0563C1"/>
                </a:solidFill>
                <a:ea typeface="Calibri" panose="020F0502020204030204" pitchFamily="34" charset="0"/>
                <a:hlinkClick r:id="rId2"/>
              </a:rPr>
              <a:t>http://www.francoisguite.com/2007/12/la-translitteratie/</a:t>
            </a:r>
            <a:r>
              <a:rPr lang="fr-FR" sz="2200" dirty="0">
                <a:ea typeface="Calibri" panose="020F0502020204030204" pitchFamily="34" charset="0"/>
              </a:rPr>
              <a:t>). </a:t>
            </a:r>
          </a:p>
          <a:p>
            <a:pPr marL="0" indent="0">
              <a:buNone/>
            </a:pPr>
            <a:endParaRPr lang="fr-FR" dirty="0"/>
          </a:p>
        </p:txBody>
      </p:sp>
      <p:sp>
        <p:nvSpPr>
          <p:cNvPr id="7" name="Rectangle 6">
            <a:extLst>
              <a:ext uri="{FF2B5EF4-FFF2-40B4-BE49-F238E27FC236}">
                <a16:creationId xmlns:a16="http://schemas.microsoft.com/office/drawing/2014/main" id="{C94319D0-EBA4-41A6-95D0-6699F35C2793}"/>
              </a:ext>
            </a:extLst>
          </p:cNvPr>
          <p:cNvSpPr/>
          <p:nvPr/>
        </p:nvSpPr>
        <p:spPr>
          <a:xfrm>
            <a:off x="287972" y="6410694"/>
            <a:ext cx="6096000" cy="261610"/>
          </a:xfrm>
          <a:prstGeom prst="rect">
            <a:avLst/>
          </a:prstGeom>
        </p:spPr>
        <p:txBody>
          <a:bodyPr>
            <a:spAutoFit/>
          </a:bodyPr>
          <a:lstStyle/>
          <a:p>
            <a:r>
              <a:rPr lang="fr-FR" sz="1100" u="sng" dirty="0"/>
              <a:t>Crédit image</a:t>
            </a:r>
            <a:r>
              <a:rPr lang="fr-FR" sz="1100" dirty="0"/>
              <a:t> : </a:t>
            </a:r>
            <a:r>
              <a:rPr lang="en-US" sz="1100" dirty="0"/>
              <a:t>« </a:t>
            </a:r>
            <a:r>
              <a:rPr lang="en-US" sz="1100" dirty="0" err="1"/>
              <a:t>Méandres</a:t>
            </a:r>
            <a:r>
              <a:rPr lang="en-US" sz="1100" dirty="0"/>
              <a:t> » Fabrice </a:t>
            </a:r>
            <a:r>
              <a:rPr lang="en-US" sz="1100" dirty="0" err="1"/>
              <a:t>Clapiès</a:t>
            </a:r>
            <a:r>
              <a:rPr lang="en-US" sz="1100" dirty="0"/>
              <a:t> 1997 </a:t>
            </a:r>
            <a:r>
              <a:rPr lang="fr-FR" sz="1100" u="sng" dirty="0"/>
              <a:t>https://geo-graphique.tumblr.com</a:t>
            </a:r>
          </a:p>
        </p:txBody>
      </p:sp>
      <p:pic>
        <p:nvPicPr>
          <p:cNvPr id="8"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4" name="Espace réservé du numéro de diapositive 3">
            <a:extLst>
              <a:ext uri="{FF2B5EF4-FFF2-40B4-BE49-F238E27FC236}">
                <a16:creationId xmlns:a16="http://schemas.microsoft.com/office/drawing/2014/main" id="{CFFB68DB-C601-4522-A6C5-0E7D9F5849EF}"/>
              </a:ext>
            </a:extLst>
          </p:cNvPr>
          <p:cNvSpPr>
            <a:spLocks noGrp="1"/>
          </p:cNvSpPr>
          <p:nvPr>
            <p:ph type="sldNum" sz="quarter" idx="12"/>
          </p:nvPr>
        </p:nvSpPr>
        <p:spPr/>
        <p:txBody>
          <a:bodyPr/>
          <a:lstStyle/>
          <a:p>
            <a:fld id="{6113E31D-E2AB-40D1-8B51-AFA5AFEF393A}" type="slidenum">
              <a:rPr lang="en-US" smtClean="0"/>
              <a:t>61</a:t>
            </a:fld>
            <a:endParaRPr lang="en-US" dirty="0"/>
          </a:p>
        </p:txBody>
      </p:sp>
    </p:spTree>
    <p:extLst>
      <p:ext uri="{BB962C8B-B14F-4D97-AF65-F5344CB8AC3E}">
        <p14:creationId xmlns:p14="http://schemas.microsoft.com/office/powerpoint/2010/main" val="702201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5915608" y="1448057"/>
            <a:ext cx="5681542" cy="3194281"/>
          </a:xfrm>
        </p:spPr>
        <p:txBody>
          <a:bodyPr anchor="b">
            <a:normAutofit/>
          </a:bodyPr>
          <a:lstStyle/>
          <a:p>
            <a:pPr algn="l"/>
            <a:r>
              <a:rPr lang="fr-FR" dirty="0"/>
              <a:t>Merci de votre attention</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7" name="Rectangle 6">
            <a:extLst>
              <a:ext uri="{FF2B5EF4-FFF2-40B4-BE49-F238E27FC236}">
                <a16:creationId xmlns:a16="http://schemas.microsoft.com/office/drawing/2014/main" id="{9743A197-B33D-4BDA-B4DA-AD1B8C5E5B06}"/>
              </a:ext>
            </a:extLst>
          </p:cNvPr>
          <p:cNvSpPr/>
          <p:nvPr/>
        </p:nvSpPr>
        <p:spPr>
          <a:xfrm>
            <a:off x="4838666" y="5037679"/>
            <a:ext cx="4500222" cy="646331"/>
          </a:xfrm>
          <a:prstGeom prst="rect">
            <a:avLst/>
          </a:prstGeom>
        </p:spPr>
        <p:txBody>
          <a:bodyPr wrap="square">
            <a:spAutoFit/>
          </a:bodyPr>
          <a:lstStyle/>
          <a:p>
            <a:r>
              <a:rPr lang="fr-FR" dirty="0">
                <a:hlinkClick r:id="rId3"/>
              </a:rPr>
              <a:t>ana.chambat@gmail.com</a:t>
            </a:r>
            <a:r>
              <a:rPr lang="fr-FR" dirty="0"/>
              <a:t> </a:t>
            </a:r>
          </a:p>
          <a:p>
            <a:r>
              <a:rPr lang="fr-FR" dirty="0">
                <a:hlinkClick r:id="rId4"/>
              </a:rPr>
              <a:t>celian.ringwald1@univ-lyon2.fr</a:t>
            </a:r>
            <a:r>
              <a:rPr lang="fr-FR" dirty="0"/>
              <a:t> </a:t>
            </a:r>
          </a:p>
        </p:txBody>
      </p:sp>
      <p:sp>
        <p:nvSpPr>
          <p:cNvPr id="2" name="Espace réservé du numéro de diapositive 1">
            <a:extLst>
              <a:ext uri="{FF2B5EF4-FFF2-40B4-BE49-F238E27FC236}">
                <a16:creationId xmlns:a16="http://schemas.microsoft.com/office/drawing/2014/main" id="{9F7D719F-A008-4CB5-BF2A-6D3917E1E2B0}"/>
              </a:ext>
            </a:extLst>
          </p:cNvPr>
          <p:cNvSpPr>
            <a:spLocks noGrp="1"/>
          </p:cNvSpPr>
          <p:nvPr>
            <p:ph type="sldNum" sz="quarter" idx="12"/>
          </p:nvPr>
        </p:nvSpPr>
        <p:spPr/>
        <p:txBody>
          <a:bodyPr/>
          <a:lstStyle/>
          <a:p>
            <a:fld id="{4FAB73BC-B049-4115-A692-8D63A059BFB8}" type="slidenum">
              <a:rPr lang="en-US" smtClean="0"/>
              <a:t>62</a:t>
            </a:fld>
            <a:endParaRPr lang="en-US" dirty="0"/>
          </a:p>
        </p:txBody>
      </p:sp>
    </p:spTree>
    <p:extLst>
      <p:ext uri="{BB962C8B-B14F-4D97-AF65-F5344CB8AC3E}">
        <p14:creationId xmlns:p14="http://schemas.microsoft.com/office/powerpoint/2010/main" val="4057987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167848" y="2507671"/>
            <a:ext cx="5636225" cy="2798620"/>
          </a:xfrm>
        </p:spPr>
        <p:txBody>
          <a:bodyPr anchor="b">
            <a:normAutofit/>
          </a:bodyPr>
          <a:lstStyle/>
          <a:p>
            <a:pPr algn="l"/>
            <a:r>
              <a:rPr lang="fr-FR" sz="4400" dirty="0"/>
              <a:t>II. Croiser Web sémantique et contenus participatifs</a:t>
            </a:r>
            <a:br>
              <a:rPr lang="fr-FR" dirty="0"/>
            </a:br>
            <a:endParaRPr lang="fr-FR" dirty="0"/>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483A99B4-2AC8-4262-8F54-B1737517E333}"/>
              </a:ext>
            </a:extLst>
          </p:cNvPr>
          <p:cNvSpPr>
            <a:spLocks noGrp="1"/>
          </p:cNvSpPr>
          <p:nvPr>
            <p:ph type="sldNum" sz="quarter" idx="12"/>
          </p:nvPr>
        </p:nvSpPr>
        <p:spPr/>
        <p:txBody>
          <a:bodyPr/>
          <a:lstStyle/>
          <a:p>
            <a:fld id="{4FAB73BC-B049-4115-A692-8D63A059BFB8}" type="slidenum">
              <a:rPr lang="en-US" smtClean="0"/>
              <a:t>7</a:t>
            </a:fld>
            <a:endParaRPr lang="en-US" dirty="0"/>
          </a:p>
        </p:txBody>
      </p:sp>
    </p:spTree>
    <p:extLst>
      <p:ext uri="{BB962C8B-B14F-4D97-AF65-F5344CB8AC3E}">
        <p14:creationId xmlns:p14="http://schemas.microsoft.com/office/powerpoint/2010/main" val="1796791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10515600" cy="794935"/>
          </a:xfrm>
        </p:spPr>
        <p:txBody>
          <a:bodyPr/>
          <a:lstStyle/>
          <a:p>
            <a:r>
              <a:rPr lang="fr-FR" dirty="0"/>
              <a:t>Point de départ </a:t>
            </a:r>
          </a:p>
        </p:txBody>
      </p:sp>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10" name="Picture 9">
            <a:extLst>
              <a:ext uri="{FF2B5EF4-FFF2-40B4-BE49-F238E27FC236}">
                <a16:creationId xmlns:a16="http://schemas.microsoft.com/office/drawing/2014/main" id="{653DAD4F-B2FC-401B-AE5B-9E59263E270A}"/>
              </a:ext>
            </a:extLst>
          </p:cNvPr>
          <p:cNvPicPr>
            <a:picLocks noChangeAspect="1"/>
          </p:cNvPicPr>
          <p:nvPr/>
        </p:nvPicPr>
        <p:blipFill>
          <a:blip r:embed="rId3"/>
          <a:stretch>
            <a:fillRect/>
          </a:stretch>
        </p:blipFill>
        <p:spPr>
          <a:xfrm>
            <a:off x="5118965" y="1558719"/>
            <a:ext cx="4866968" cy="1116392"/>
          </a:xfrm>
          <a:prstGeom prst="rect">
            <a:avLst/>
          </a:prstGeom>
        </p:spPr>
      </p:pic>
      <p:pic>
        <p:nvPicPr>
          <p:cNvPr id="14" name="Picture 13">
            <a:extLst>
              <a:ext uri="{FF2B5EF4-FFF2-40B4-BE49-F238E27FC236}">
                <a16:creationId xmlns:a16="http://schemas.microsoft.com/office/drawing/2014/main" id="{01C5C0FF-8CAD-4A98-9D24-8FE694074D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53447" y="1584730"/>
            <a:ext cx="914400" cy="914400"/>
          </a:xfrm>
          <a:prstGeom prst="rect">
            <a:avLst/>
          </a:prstGeom>
        </p:spPr>
      </p:pic>
      <p:pic>
        <p:nvPicPr>
          <p:cNvPr id="1026" name="Picture 2" descr="Résultat de recherche d'images pour &quot;rdf logo&quot;">
            <a:extLst>
              <a:ext uri="{FF2B5EF4-FFF2-40B4-BE49-F238E27FC236}">
                <a16:creationId xmlns:a16="http://schemas.microsoft.com/office/drawing/2014/main" id="{28B60464-3171-4E20-B020-270FDF4608B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27664" y="3290864"/>
            <a:ext cx="765965" cy="83085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070B4C4-3880-4C16-96BE-728B11E98D07}"/>
              </a:ext>
            </a:extLst>
          </p:cNvPr>
          <p:cNvSpPr txBox="1"/>
          <p:nvPr/>
        </p:nvSpPr>
        <p:spPr>
          <a:xfrm>
            <a:off x="1701010" y="3137665"/>
            <a:ext cx="2358338" cy="830997"/>
          </a:xfrm>
          <a:prstGeom prst="rect">
            <a:avLst/>
          </a:prstGeom>
          <a:noFill/>
        </p:spPr>
        <p:txBody>
          <a:bodyPr wrap="none" rtlCol="0">
            <a:spAutoFit/>
          </a:bodyPr>
          <a:lstStyle/>
          <a:p>
            <a:pPr algn="r"/>
            <a:r>
              <a:rPr lang="fr-FR" sz="1200" dirty="0"/>
              <a:t>Extrait RDF des ressources :</a:t>
            </a:r>
          </a:p>
          <a:p>
            <a:pPr algn="r"/>
            <a:r>
              <a:rPr lang="fr-FR" sz="1200" dirty="0"/>
              <a:t>Titre site web, type, date, </a:t>
            </a:r>
            <a:r>
              <a:rPr lang="fr-FR" sz="1200" dirty="0" err="1"/>
              <a:t>creator</a:t>
            </a:r>
            <a:r>
              <a:rPr lang="fr-FR" sz="1200" dirty="0"/>
              <a:t>,</a:t>
            </a:r>
          </a:p>
          <a:p>
            <a:pPr algn="r"/>
            <a:r>
              <a:rPr lang="fr-FR" sz="1200" dirty="0"/>
              <a:t> droits, identifier, publications,</a:t>
            </a:r>
          </a:p>
          <a:p>
            <a:pPr algn="r"/>
            <a:r>
              <a:rPr lang="fr-FR" sz="1200" dirty="0"/>
              <a:t> contributeur, couverture</a:t>
            </a:r>
          </a:p>
        </p:txBody>
      </p:sp>
      <p:pic>
        <p:nvPicPr>
          <p:cNvPr id="16" name="Picture 15">
            <a:extLst>
              <a:ext uri="{FF2B5EF4-FFF2-40B4-BE49-F238E27FC236}">
                <a16:creationId xmlns:a16="http://schemas.microsoft.com/office/drawing/2014/main" id="{2BDD4C98-BE93-458B-BEE9-78C019212A56}"/>
              </a:ext>
            </a:extLst>
          </p:cNvPr>
          <p:cNvPicPr>
            <a:picLocks noChangeAspect="1"/>
          </p:cNvPicPr>
          <p:nvPr/>
        </p:nvPicPr>
        <p:blipFill>
          <a:blip r:embed="rId6"/>
          <a:stretch>
            <a:fillRect/>
          </a:stretch>
        </p:blipFill>
        <p:spPr>
          <a:xfrm>
            <a:off x="5245113" y="2958285"/>
            <a:ext cx="4866968" cy="1559090"/>
          </a:xfrm>
          <a:prstGeom prst="rect">
            <a:avLst/>
          </a:prstGeom>
        </p:spPr>
      </p:pic>
      <p:sp>
        <p:nvSpPr>
          <p:cNvPr id="18" name="TextBox 17">
            <a:extLst>
              <a:ext uri="{FF2B5EF4-FFF2-40B4-BE49-F238E27FC236}">
                <a16:creationId xmlns:a16="http://schemas.microsoft.com/office/drawing/2014/main" id="{799CDCD8-BFE2-4293-BF88-DD810EBD9D08}"/>
              </a:ext>
            </a:extLst>
          </p:cNvPr>
          <p:cNvSpPr txBox="1"/>
          <p:nvPr/>
        </p:nvSpPr>
        <p:spPr>
          <a:xfrm>
            <a:off x="1876847" y="1755061"/>
            <a:ext cx="2131289" cy="461665"/>
          </a:xfrm>
          <a:prstGeom prst="rect">
            <a:avLst/>
          </a:prstGeom>
          <a:noFill/>
        </p:spPr>
        <p:txBody>
          <a:bodyPr wrap="none" rtlCol="0">
            <a:spAutoFit/>
          </a:bodyPr>
          <a:lstStyle/>
          <a:p>
            <a:pPr algn="r"/>
            <a:r>
              <a:rPr lang="fr-FR" sz="1200" dirty="0"/>
              <a:t>Bibliothèque </a:t>
            </a:r>
            <a:r>
              <a:rPr lang="fr-FR" sz="1200" dirty="0" err="1"/>
              <a:t>Zotéro</a:t>
            </a:r>
            <a:endParaRPr lang="fr-FR" sz="1200" dirty="0"/>
          </a:p>
          <a:p>
            <a:pPr algn="r"/>
            <a:r>
              <a:rPr lang="fr-FR" sz="1200" dirty="0"/>
              <a:t>Organisée géographiquement </a:t>
            </a:r>
          </a:p>
        </p:txBody>
      </p:sp>
      <p:pic>
        <p:nvPicPr>
          <p:cNvPr id="19" name="Picture 18">
            <a:extLst>
              <a:ext uri="{FF2B5EF4-FFF2-40B4-BE49-F238E27FC236}">
                <a16:creationId xmlns:a16="http://schemas.microsoft.com/office/drawing/2014/main" id="{CCA09FB4-AD0F-494E-A10A-58D0186BE0B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16303" y="5074575"/>
            <a:ext cx="942975" cy="942975"/>
          </a:xfrm>
          <a:prstGeom prst="rect">
            <a:avLst/>
          </a:prstGeom>
        </p:spPr>
      </p:pic>
      <p:pic>
        <p:nvPicPr>
          <p:cNvPr id="20" name="Picture 19">
            <a:extLst>
              <a:ext uri="{FF2B5EF4-FFF2-40B4-BE49-F238E27FC236}">
                <a16:creationId xmlns:a16="http://schemas.microsoft.com/office/drawing/2014/main" id="{F59DD66C-1FA9-4729-97CB-AEC8B25987DC}"/>
              </a:ext>
            </a:extLst>
          </p:cNvPr>
          <p:cNvPicPr>
            <a:picLocks noChangeAspect="1"/>
          </p:cNvPicPr>
          <p:nvPr/>
        </p:nvPicPr>
        <p:blipFill>
          <a:blip r:embed="rId8"/>
          <a:stretch>
            <a:fillRect/>
          </a:stretch>
        </p:blipFill>
        <p:spPr>
          <a:xfrm>
            <a:off x="5252353" y="4699358"/>
            <a:ext cx="4866968" cy="1520467"/>
          </a:xfrm>
          <a:prstGeom prst="rect">
            <a:avLst/>
          </a:prstGeom>
        </p:spPr>
      </p:pic>
      <p:sp>
        <p:nvSpPr>
          <p:cNvPr id="22" name="TextBox 21">
            <a:extLst>
              <a:ext uri="{FF2B5EF4-FFF2-40B4-BE49-F238E27FC236}">
                <a16:creationId xmlns:a16="http://schemas.microsoft.com/office/drawing/2014/main" id="{5F8926F2-4E40-479C-8DF5-91BD1E917667}"/>
              </a:ext>
            </a:extLst>
          </p:cNvPr>
          <p:cNvSpPr txBox="1"/>
          <p:nvPr/>
        </p:nvSpPr>
        <p:spPr>
          <a:xfrm>
            <a:off x="2473093" y="5361396"/>
            <a:ext cx="1561261" cy="276999"/>
          </a:xfrm>
          <a:prstGeom prst="rect">
            <a:avLst/>
          </a:prstGeom>
          <a:noFill/>
        </p:spPr>
        <p:txBody>
          <a:bodyPr wrap="none" rtlCol="0">
            <a:spAutoFit/>
          </a:bodyPr>
          <a:lstStyle/>
          <a:p>
            <a:pPr algn="r"/>
            <a:r>
              <a:rPr lang="fr-FR" sz="1200" dirty="0"/>
              <a:t>Corpus limité à Haïti</a:t>
            </a:r>
          </a:p>
        </p:txBody>
      </p:sp>
      <p:sp>
        <p:nvSpPr>
          <p:cNvPr id="21" name="Arrow: Down 20">
            <a:extLst>
              <a:ext uri="{FF2B5EF4-FFF2-40B4-BE49-F238E27FC236}">
                <a16:creationId xmlns:a16="http://schemas.microsoft.com/office/drawing/2014/main" id="{00C2CCE7-FF9A-42EC-846C-16488EF6AEBF}"/>
              </a:ext>
            </a:extLst>
          </p:cNvPr>
          <p:cNvSpPr/>
          <p:nvPr/>
        </p:nvSpPr>
        <p:spPr>
          <a:xfrm>
            <a:off x="4409371" y="2675111"/>
            <a:ext cx="432619" cy="462554"/>
          </a:xfrm>
          <a:prstGeom prst="downArrow">
            <a:avLst/>
          </a:prstGeom>
          <a:solidFill>
            <a:srgbClr val="4454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Arrow: Down 23">
            <a:extLst>
              <a:ext uri="{FF2B5EF4-FFF2-40B4-BE49-F238E27FC236}">
                <a16:creationId xmlns:a16="http://schemas.microsoft.com/office/drawing/2014/main" id="{E000FE7F-1D0C-40DD-835F-730E422419AB}"/>
              </a:ext>
            </a:extLst>
          </p:cNvPr>
          <p:cNvSpPr/>
          <p:nvPr/>
        </p:nvSpPr>
        <p:spPr>
          <a:xfrm>
            <a:off x="4506887" y="4399845"/>
            <a:ext cx="432619" cy="462554"/>
          </a:xfrm>
          <a:prstGeom prst="downArrow">
            <a:avLst/>
          </a:prstGeom>
          <a:solidFill>
            <a:srgbClr val="4454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numéro de diapositive 2">
            <a:extLst>
              <a:ext uri="{FF2B5EF4-FFF2-40B4-BE49-F238E27FC236}">
                <a16:creationId xmlns:a16="http://schemas.microsoft.com/office/drawing/2014/main" id="{298D4869-FAB0-47BE-92FD-89707004C5F1}"/>
              </a:ext>
            </a:extLst>
          </p:cNvPr>
          <p:cNvSpPr>
            <a:spLocks noGrp="1"/>
          </p:cNvSpPr>
          <p:nvPr>
            <p:ph type="sldNum" sz="quarter" idx="12"/>
          </p:nvPr>
        </p:nvSpPr>
        <p:spPr/>
        <p:txBody>
          <a:bodyPr/>
          <a:lstStyle/>
          <a:p>
            <a:fld id="{6113E31D-E2AB-40D1-8B51-AFA5AFEF393A}" type="slidenum">
              <a:rPr lang="en-US" smtClean="0"/>
              <a:t>8</a:t>
            </a:fld>
            <a:endParaRPr lang="en-US" dirty="0"/>
          </a:p>
        </p:txBody>
      </p:sp>
    </p:spTree>
    <p:extLst>
      <p:ext uri="{BB962C8B-B14F-4D97-AF65-F5344CB8AC3E}">
        <p14:creationId xmlns:p14="http://schemas.microsoft.com/office/powerpoint/2010/main" val="2651133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38432" y="509661"/>
            <a:ext cx="10515600" cy="794935"/>
          </a:xfrm>
        </p:spPr>
        <p:txBody>
          <a:bodyPr>
            <a:normAutofit fontScale="90000"/>
          </a:bodyPr>
          <a:lstStyle/>
          <a:p>
            <a:br>
              <a:rPr lang="fr-FR" dirty="0"/>
            </a:br>
            <a:r>
              <a:rPr lang="fr-FR" dirty="0"/>
              <a:t>Mais pour visualiser…</a:t>
            </a:r>
            <a:br>
              <a:rPr lang="fr-FR" dirty="0"/>
            </a:br>
            <a:r>
              <a:rPr lang="fr-FR" dirty="0"/>
              <a:t>il faut des données </a:t>
            </a:r>
            <a:br>
              <a:rPr lang="fr-FR" dirty="0"/>
            </a:br>
            <a:r>
              <a:rPr lang="fr-FR" dirty="0"/>
              <a:t>un minimum normalisées</a:t>
            </a:r>
          </a:p>
        </p:txBody>
      </p:sp>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31" name="Picture 30">
            <a:extLst>
              <a:ext uri="{FF2B5EF4-FFF2-40B4-BE49-F238E27FC236}">
                <a16:creationId xmlns:a16="http://schemas.microsoft.com/office/drawing/2014/main" id="{4C0BD98A-D71F-485A-B182-C24229FB07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975" y="2504772"/>
            <a:ext cx="5534025" cy="2771775"/>
          </a:xfrm>
          <a:prstGeom prst="rect">
            <a:avLst/>
          </a:prstGeom>
        </p:spPr>
      </p:pic>
      <p:sp>
        <p:nvSpPr>
          <p:cNvPr id="32" name="TextBox 31">
            <a:extLst>
              <a:ext uri="{FF2B5EF4-FFF2-40B4-BE49-F238E27FC236}">
                <a16:creationId xmlns:a16="http://schemas.microsoft.com/office/drawing/2014/main" id="{CDD0F335-65F9-422D-9FD4-EA30E9208138}"/>
              </a:ext>
            </a:extLst>
          </p:cNvPr>
          <p:cNvSpPr txBox="1"/>
          <p:nvPr/>
        </p:nvSpPr>
        <p:spPr>
          <a:xfrm>
            <a:off x="6912318" y="2967330"/>
            <a:ext cx="4572000" cy="923330"/>
          </a:xfrm>
          <a:prstGeom prst="rect">
            <a:avLst/>
          </a:prstGeom>
          <a:noFill/>
        </p:spPr>
        <p:txBody>
          <a:bodyPr wrap="square" rtlCol="0">
            <a:spAutoFit/>
          </a:bodyPr>
          <a:lstStyle/>
          <a:p>
            <a:r>
              <a:rPr lang="fr-FR" dirty="0"/>
              <a:t>Visualiser pour enrichir ? </a:t>
            </a:r>
            <a:br>
              <a:rPr lang="fr-FR" dirty="0"/>
            </a:br>
            <a:r>
              <a:rPr lang="fr-FR" dirty="0"/>
              <a:t>Mais très peu d’informations</a:t>
            </a:r>
          </a:p>
          <a:p>
            <a:endParaRPr lang="fr-FR" dirty="0"/>
          </a:p>
        </p:txBody>
      </p:sp>
      <p:sp>
        <p:nvSpPr>
          <p:cNvPr id="3" name="Espace réservé du numéro de diapositive 2">
            <a:extLst>
              <a:ext uri="{FF2B5EF4-FFF2-40B4-BE49-F238E27FC236}">
                <a16:creationId xmlns:a16="http://schemas.microsoft.com/office/drawing/2014/main" id="{3DA949E8-BD70-4EFE-A4A3-BE337878B679}"/>
              </a:ext>
            </a:extLst>
          </p:cNvPr>
          <p:cNvSpPr>
            <a:spLocks noGrp="1"/>
          </p:cNvSpPr>
          <p:nvPr>
            <p:ph type="sldNum" sz="quarter" idx="12"/>
          </p:nvPr>
        </p:nvSpPr>
        <p:spPr/>
        <p:txBody>
          <a:bodyPr/>
          <a:lstStyle/>
          <a:p>
            <a:fld id="{6113E31D-E2AB-40D1-8B51-AFA5AFEF393A}" type="slidenum">
              <a:rPr lang="en-US" smtClean="0"/>
              <a:t>9</a:t>
            </a:fld>
            <a:endParaRPr lang="en-US" dirty="0"/>
          </a:p>
        </p:txBody>
      </p:sp>
    </p:spTree>
    <p:extLst>
      <p:ext uri="{BB962C8B-B14F-4D97-AF65-F5344CB8AC3E}">
        <p14:creationId xmlns:p14="http://schemas.microsoft.com/office/powerpoint/2010/main" val="2873821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ersonnalisé 1">
      <a:majorFont>
        <a:latin typeface="Calisto MT"/>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2274</TotalTime>
  <Words>2476</Words>
  <Application>Microsoft Office PowerPoint</Application>
  <PresentationFormat>Widescreen</PresentationFormat>
  <Paragraphs>404</Paragraphs>
  <Slides>62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Abadi</vt:lpstr>
      <vt:lpstr>Arial</vt:lpstr>
      <vt:lpstr>Calibri</vt:lpstr>
      <vt:lpstr>Calisto MT</vt:lpstr>
      <vt:lpstr>Corbel</vt:lpstr>
      <vt:lpstr>Wingdings</vt:lpstr>
      <vt:lpstr>1_Thème Office</vt:lpstr>
      <vt:lpstr>Faire émerger le réseau littéraire francophone haïtien à l’ère du numérique</vt:lpstr>
      <vt:lpstr>Faire émerger le réseau littéraire francophone haïtien à l’ère du numérique</vt:lpstr>
      <vt:lpstr>I. Introduction</vt:lpstr>
      <vt:lpstr>PowerPoint Presentation</vt:lpstr>
      <vt:lpstr>Cartographier le Web et le visualiser…</vt:lpstr>
      <vt:lpstr>PowerPoint Presentation</vt:lpstr>
      <vt:lpstr>II. Croiser Web sémantique et contenus participatifs </vt:lpstr>
      <vt:lpstr>Point de départ </vt:lpstr>
      <vt:lpstr> Mais pour visualiser… il faut des données  un minimum normalisées</vt:lpstr>
      <vt:lpstr>Sources d’enrichissement « auteurs »</vt:lpstr>
      <vt:lpstr>Sources potentielles d’enrichissement « auteurs »</vt:lpstr>
      <vt:lpstr>Informations obtenues via les sites de « référence »  </vt:lpstr>
      <vt:lpstr>Test Wikidata - SPARQL</vt:lpstr>
      <vt:lpstr>Consolidation des données</vt:lpstr>
      <vt:lpstr>Insertion de la liste d’auteurs haïtiens</vt:lpstr>
      <vt:lpstr>Regroupements d’informations via Wikidata</vt:lpstr>
      <vt:lpstr>Regroupements d’informations via le VIAF</vt:lpstr>
      <vt:lpstr>Récupération d’informations clefs</vt:lpstr>
      <vt:lpstr>Filtrage du corpus</vt:lpstr>
      <vt:lpstr>Corpus final</vt:lpstr>
      <vt:lpstr>Mieux décrire les auteurs émergeants </vt:lpstr>
      <vt:lpstr>Noms de lieux, noms de personnes…</vt:lpstr>
      <vt:lpstr>Une mise en co-texte…  Exploration contextuelle</vt:lpstr>
      <vt:lpstr>Agréger et normaliser le tout ?</vt:lpstr>
      <vt:lpstr> III. Normalisation du corpus et structuration en XML-TEI </vt:lpstr>
      <vt:lpstr>PowerPoint Presentation</vt:lpstr>
      <vt:lpstr>PowerPoint Presentation</vt:lpstr>
      <vt:lpstr>Structure du fichier XML-TEI</vt:lpstr>
      <vt:lpstr>Le &lt;teiHeader&gt;</vt:lpstr>
      <vt:lpstr>Des &lt;div&gt;</vt:lpstr>
      <vt:lpstr>Dans les &lt;div&gt;</vt:lpstr>
      <vt:lpstr>PowerPoint Presentation</vt:lpstr>
      <vt:lpstr>PowerPoint Presentation</vt:lpstr>
      <vt:lpstr>Partie 1 </vt:lpstr>
      <vt:lpstr>&lt;div&gt; bio</vt:lpstr>
      <vt:lpstr>&lt;div&gt; biblio</vt:lpstr>
      <vt:lpstr>&lt;div&gt; adresses web </vt:lpstr>
      <vt:lpstr>Fiche d’ Anderson  Dovilas</vt:lpstr>
      <vt:lpstr>PowerPoint Presentation</vt:lpstr>
      <vt:lpstr>PowerPoint Presentation</vt:lpstr>
      <vt:lpstr>PowerPoint Presentation</vt:lpstr>
      <vt:lpstr>PowerPoint Presentation</vt:lpstr>
      <vt:lpstr>PowerPoint Presentation</vt:lpstr>
      <vt:lpstr>Les feuilles de transformations XSL</vt:lpstr>
      <vt:lpstr>Les feuilles de transformations XSL</vt:lpstr>
      <vt:lpstr>Pour obtenir :</vt:lpstr>
      <vt:lpstr>IV. Exploitation des données</vt:lpstr>
      <vt:lpstr>PowerPoint Presentation</vt:lpstr>
      <vt:lpstr>PowerPoint Presentation</vt:lpstr>
      <vt:lpstr>PowerPoint Presentation</vt:lpstr>
      <vt:lpstr>PowerPoint Presentation</vt:lpstr>
      <vt:lpstr>PowerPoint Presentation</vt:lpstr>
      <vt:lpstr>PowerPoint Presentation</vt:lpstr>
      <vt:lpstr>Les auteurs sur le Web </vt:lpstr>
      <vt:lpstr>PowerPoint Presentation</vt:lpstr>
      <vt:lpstr>PowerPoint Presentation</vt:lpstr>
      <vt:lpstr>PowerPoint Presentation</vt:lpstr>
      <vt:lpstr>PowerPoint Presentation</vt:lpstr>
      <vt:lpstr>V. Retour d’expérience</vt:lpstr>
      <vt:lpstr>Conclusions </vt:lpstr>
      <vt:lpstr>Bibliographie</vt:lpstr>
      <vt:lpstr>Merci de votre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CartoWeb</dc:title>
  <dc:creator>Celian; Anaïs CHAMBAT</dc:creator>
  <cp:lastModifiedBy>Célian Ringwald</cp:lastModifiedBy>
  <cp:revision>135</cp:revision>
  <dcterms:created xsi:type="dcterms:W3CDTF">2020-01-21T15:26:20Z</dcterms:created>
  <dcterms:modified xsi:type="dcterms:W3CDTF">2021-01-31T19:20:47Z</dcterms:modified>
</cp:coreProperties>
</file>